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2"/>
  </p:notesMasterIdLst>
  <p:sldIdLst>
    <p:sldId id="353" r:id="rId2"/>
    <p:sldId id="406" r:id="rId3"/>
    <p:sldId id="421" r:id="rId4"/>
    <p:sldId id="407" r:id="rId5"/>
    <p:sldId id="422" r:id="rId6"/>
    <p:sldId id="390" r:id="rId7"/>
    <p:sldId id="396" r:id="rId8"/>
    <p:sldId id="393" r:id="rId9"/>
    <p:sldId id="392" r:id="rId10"/>
    <p:sldId id="423" r:id="rId11"/>
    <p:sldId id="356" r:id="rId12"/>
    <p:sldId id="424" r:id="rId13"/>
    <p:sldId id="376" r:id="rId14"/>
    <p:sldId id="377" r:id="rId15"/>
    <p:sldId id="425" r:id="rId16"/>
    <p:sldId id="357" r:id="rId17"/>
    <p:sldId id="432" r:id="rId18"/>
    <p:sldId id="431" r:id="rId19"/>
    <p:sldId id="358" r:id="rId20"/>
    <p:sldId id="362" r:id="rId21"/>
    <p:sldId id="417" r:id="rId22"/>
    <p:sldId id="363" r:id="rId23"/>
    <p:sldId id="364" r:id="rId24"/>
    <p:sldId id="365" r:id="rId25"/>
    <p:sldId id="385" r:id="rId26"/>
    <p:sldId id="366" r:id="rId27"/>
    <p:sldId id="368" r:id="rId28"/>
    <p:sldId id="418" r:id="rId29"/>
    <p:sldId id="369" r:id="rId30"/>
    <p:sldId id="386" r:id="rId31"/>
    <p:sldId id="387" r:id="rId32"/>
    <p:sldId id="426" r:id="rId33"/>
    <p:sldId id="401" r:id="rId34"/>
    <p:sldId id="402" r:id="rId35"/>
    <p:sldId id="404" r:id="rId36"/>
    <p:sldId id="427" r:id="rId37"/>
    <p:sldId id="398" r:id="rId38"/>
    <p:sldId id="383" r:id="rId39"/>
    <p:sldId id="394" r:id="rId40"/>
    <p:sldId id="400" r:id="rId41"/>
    <p:sldId id="428" r:id="rId42"/>
    <p:sldId id="408" r:id="rId43"/>
    <p:sldId id="409" r:id="rId44"/>
    <p:sldId id="410" r:id="rId45"/>
    <p:sldId id="411" r:id="rId46"/>
    <p:sldId id="412" r:id="rId47"/>
    <p:sldId id="413" r:id="rId48"/>
    <p:sldId id="414" r:id="rId49"/>
    <p:sldId id="382" r:id="rId50"/>
    <p:sldId id="430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  <a:srgbClr val="395D3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576" autoAdjust="0"/>
  </p:normalViewPr>
  <p:slideViewPr>
    <p:cSldViewPr>
      <p:cViewPr>
        <p:scale>
          <a:sx n="69" d="100"/>
          <a:sy n="69" d="100"/>
        </p:scale>
        <p:origin x="-1416" y="-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202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4D1826-2ECB-4CA9-ADFA-281843437658}" type="datetimeFigureOut">
              <a:rPr lang="en-US" smtClean="0"/>
              <a:pPr/>
              <a:t>4/21/2022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AFC3E0-D632-4E87-BFDF-5E748669E03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Ive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FC3E0-D632-4E87-BFDF-5E748669E03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7DE2E-885F-4E96-BED2-ECD3A87EE282}" type="datetimeFigureOut">
              <a:rPr lang="en-US" smtClean="0"/>
              <a:pPr/>
              <a:t>4/21/2022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EF04D-6358-4D71-86B4-8A464CBEB08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7DE2E-885F-4E96-BED2-ECD3A87EE282}" type="datetimeFigureOut">
              <a:rPr lang="en-US" smtClean="0"/>
              <a:pPr/>
              <a:t>4/21/2022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EF04D-6358-4D71-86B4-8A464CBEB08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685800"/>
            <a:ext cx="7848600" cy="11430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609600" y="1981200"/>
            <a:ext cx="7848600" cy="4038600"/>
          </a:xfrm>
        </p:spPr>
        <p:txBody>
          <a:bodyPr/>
          <a:lstStyle>
            <a:lvl1pPr>
              <a:defRPr>
                <a:solidFill>
                  <a:srgbClr val="C00000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>
                <a:solidFill>
                  <a:srgbClr val="C00000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>
                <a:solidFill>
                  <a:srgbClr val="C00000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>
                <a:solidFill>
                  <a:srgbClr val="C00000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>
                <a:solidFill>
                  <a:srgbClr val="C00000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7DE2E-885F-4E96-BED2-ECD3A87EE282}" type="datetimeFigureOut">
              <a:rPr lang="en-US" smtClean="0"/>
              <a:pPr/>
              <a:t>4/21/2022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EF04D-6358-4D71-86B4-8A464CBEB0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7DE2E-885F-4E96-BED2-ECD3A87EE282}" type="datetimeFigureOut">
              <a:rPr lang="en-US" smtClean="0"/>
              <a:pPr/>
              <a:t>4/21/2022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EF04D-6358-4D71-86B4-8A464CBEB08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7DE2E-885F-4E96-BED2-ECD3A87EE282}" type="datetimeFigureOut">
              <a:rPr lang="en-US" smtClean="0"/>
              <a:pPr/>
              <a:t>4/21/2022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EF04D-6358-4D71-86B4-8A464CBEB08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7DE2E-885F-4E96-BED2-ECD3A87EE282}" type="datetimeFigureOut">
              <a:rPr lang="en-US" smtClean="0"/>
              <a:pPr/>
              <a:t>4/21/2022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EF04D-6358-4D71-86B4-8A464CBEB0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7DE2E-885F-4E96-BED2-ECD3A87EE282}" type="datetimeFigureOut">
              <a:rPr lang="en-US" smtClean="0"/>
              <a:pPr/>
              <a:t>4/21/2022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EF04D-6358-4D71-86B4-8A464CBEB0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7DE2E-885F-4E96-BED2-ECD3A87EE282}" type="datetimeFigureOut">
              <a:rPr lang="en-US" smtClean="0"/>
              <a:pPr/>
              <a:t>4/21/2022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EF04D-6358-4D71-86B4-8A464CBEB0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7DE2E-885F-4E96-BED2-ECD3A87EE282}" type="datetimeFigureOut">
              <a:rPr lang="en-US" smtClean="0"/>
              <a:pPr/>
              <a:t>4/21/2022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EF04D-6358-4D71-86B4-8A464CBEB08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7DE2E-885F-4E96-BED2-ECD3A87EE282}" type="datetimeFigureOut">
              <a:rPr lang="en-US" smtClean="0"/>
              <a:pPr/>
              <a:t>4/21/2022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EF04D-6358-4D71-86B4-8A464CBEB0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7DE2E-885F-4E96-BED2-ECD3A87EE282}" type="datetimeFigureOut">
              <a:rPr lang="en-US" smtClean="0"/>
              <a:pPr/>
              <a:t>4/21/2022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EF04D-6358-4D71-86B4-8A464CBEB0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D37DE2E-885F-4E96-BED2-ECD3A87EE282}" type="datetimeFigureOut">
              <a:rPr lang="en-US" smtClean="0"/>
              <a:pPr/>
              <a:t>4/21/2022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B0EF04D-6358-4D71-86B4-8A464CBEB08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1219200"/>
            <a:ext cx="6096000" cy="2819399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Ramadan Fasting</a:t>
            </a:r>
            <a:br>
              <a:rPr lang="en-US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</a:br>
            <a:r>
              <a:rPr lang="en-US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in Pregnancy,</a:t>
            </a:r>
            <a:br>
              <a:rPr lang="en-US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</a:br>
            <a:r>
              <a:rPr lang="en-US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   </a:t>
            </a:r>
            <a:r>
              <a:rPr lang="en-US" b="0" i="1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is it safe?</a:t>
            </a:r>
            <a:endParaRPr lang="en-US" b="0" i="1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790" y="5266736"/>
            <a:ext cx="5637010" cy="1286464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Book Antiqua" pitchFamily="18" charset="0"/>
                <a:cs typeface="Calibri" pitchFamily="34" charset="0"/>
              </a:rPr>
              <a:t>         </a:t>
            </a:r>
            <a:r>
              <a:rPr lang="en-US" sz="2800" b="1" dirty="0" err="1" smtClean="0">
                <a:solidFill>
                  <a:srgbClr val="002060"/>
                </a:solidFill>
                <a:latin typeface="Book Antiqua" pitchFamily="18" charset="0"/>
                <a:cs typeface="Calibri" pitchFamily="34" charset="0"/>
              </a:rPr>
              <a:t>Salah</a:t>
            </a:r>
            <a:r>
              <a:rPr lang="en-US" sz="2800" b="1" dirty="0" smtClean="0">
                <a:solidFill>
                  <a:srgbClr val="002060"/>
                </a:solidFill>
                <a:latin typeface="Book Antiqua" pitchFamily="18" charset="0"/>
                <a:cs typeface="Calibri" pitchFamily="34" charset="0"/>
              </a:rPr>
              <a:t> Ali </a:t>
            </a:r>
            <a:r>
              <a:rPr lang="en-US" sz="2800" b="1" dirty="0" err="1" smtClean="0">
                <a:solidFill>
                  <a:srgbClr val="002060"/>
                </a:solidFill>
                <a:latin typeface="Book Antiqua" pitchFamily="18" charset="0"/>
                <a:cs typeface="Calibri" pitchFamily="34" charset="0"/>
              </a:rPr>
              <a:t>Sanad</a:t>
            </a:r>
            <a:endParaRPr lang="en-US" sz="2800" b="1" dirty="0" smtClean="0">
              <a:solidFill>
                <a:srgbClr val="002060"/>
              </a:solidFill>
              <a:latin typeface="Book Antiqua" pitchFamily="18" charset="0"/>
              <a:cs typeface="Calibri" pitchFamily="34" charset="0"/>
            </a:endParaRPr>
          </a:p>
          <a:p>
            <a:r>
              <a:rPr lang="en-US" sz="1800" dirty="0" smtClean="0">
                <a:solidFill>
                  <a:srgbClr val="002060"/>
                </a:solidFill>
                <a:latin typeface="Book Antiqua" pitchFamily="18" charset="0"/>
                <a:cs typeface="Calibri" pitchFamily="34" charset="0"/>
              </a:rPr>
              <a:t> Professor of Obstetrics &amp; Gynecology</a:t>
            </a:r>
          </a:p>
          <a:p>
            <a:r>
              <a:rPr lang="en-US" sz="1800" dirty="0" smtClean="0">
                <a:solidFill>
                  <a:srgbClr val="002060"/>
                </a:solidFill>
                <a:latin typeface="Book Antiqua" pitchFamily="18" charset="0"/>
                <a:cs typeface="Calibri" pitchFamily="34" charset="0"/>
              </a:rPr>
              <a:t>                Cairo University </a:t>
            </a:r>
            <a:endParaRPr lang="en-US" sz="1800" dirty="0">
              <a:solidFill>
                <a:srgbClr val="002060"/>
              </a:solidFill>
              <a:latin typeface="Book Antiqua" pitchFamily="18" charset="0"/>
              <a:cs typeface="Calibri" pitchFamily="34" charset="0"/>
            </a:endParaRPr>
          </a:p>
        </p:txBody>
      </p:sp>
      <p:pic>
        <p:nvPicPr>
          <p:cNvPr id="6" name="Picture 5" descr="Pictur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1674891" cy="1143000"/>
          </a:xfrm>
          <a:prstGeom prst="rect">
            <a:avLst/>
          </a:prstGeom>
        </p:spPr>
      </p:pic>
      <p:pic>
        <p:nvPicPr>
          <p:cNvPr id="8" name="Picture 7" descr="title 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3784" y="4881562"/>
            <a:ext cx="2467816" cy="18240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1295400"/>
          </a:xfrm>
        </p:spPr>
        <p:txBody>
          <a:bodyPr/>
          <a:lstStyle/>
          <a:p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Attitude of </a:t>
            </a:r>
            <a:b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Pregnant Muslim Women</a:t>
            </a:r>
            <a:endParaRPr lang="en-US" sz="4000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3124200"/>
            <a:ext cx="8610600" cy="3429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A) Religious reasons:</a:t>
            </a:r>
          </a:p>
          <a:p>
            <a:pPr>
              <a:buNone/>
            </a:pP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Feel </a:t>
            </a:r>
            <a:r>
              <a:rPr lang="en-US" sz="26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guilty: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fasting is one of the five pillars of Islam</a:t>
            </a:r>
          </a:p>
          <a:p>
            <a:pPr>
              <a:buNone/>
            </a:pP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Fasting </a:t>
            </a:r>
            <a:r>
              <a:rPr lang="en-US" sz="26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logically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should be </a:t>
            </a:r>
            <a:r>
              <a:rPr lang="en-US" sz="26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beneficial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 since it is ordered by God, </a:t>
            </a:r>
          </a:p>
          <a:p>
            <a:pPr>
              <a:buNone/>
            </a:pP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who gives the pregnant woman strength and protects her child</a:t>
            </a:r>
          </a:p>
          <a:p>
            <a:pPr>
              <a:buNone/>
            </a:pPr>
            <a:r>
              <a:rPr lang="en-US" sz="2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B) Social reasons:</a:t>
            </a:r>
          </a:p>
          <a:p>
            <a:pPr>
              <a:buNone/>
            </a:pP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A loss of feeling of the “</a:t>
            </a:r>
            <a:r>
              <a:rPr lang="en-US" sz="26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soul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” of this very social happening</a:t>
            </a:r>
          </a:p>
          <a:p>
            <a:pPr>
              <a:buNone/>
            </a:pP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</a:t>
            </a:r>
            <a:r>
              <a:rPr lang="en-US" sz="26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Difficult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y of </a:t>
            </a:r>
            <a:r>
              <a:rPr lang="en-US" sz="26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fasting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after Ramadan instead of the exempt days</a:t>
            </a:r>
          </a:p>
          <a:p>
            <a:pPr>
              <a:buNone/>
            </a:pPr>
            <a:r>
              <a:rPr lang="en-US" sz="2000" dirty="0" smtClean="0"/>
              <a:t> 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04800" y="1752600"/>
            <a:ext cx="8458200" cy="1143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Three forth of pregnant Muslim women choose to fast</a:t>
            </a:r>
          </a:p>
          <a:p>
            <a:pPr algn="ctr"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although not obliged &amp; despite possible health implications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7848600" cy="8382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Items</a:t>
            </a:r>
            <a:endParaRPr lang="en-US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52400" y="1295400"/>
            <a:ext cx="89154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1) Islamic opinion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2) Conditions which may contraindicate fasting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3) Fasting in the uncomplicated pregnancy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Proponents </a:t>
            </a:r>
            <a:r>
              <a:rPr lang="en-US" sz="3200" dirty="0" err="1" smtClean="0">
                <a:solidFill>
                  <a:srgbClr val="002060"/>
                </a:solidFill>
                <a:latin typeface="Calibri"/>
                <a:cs typeface="Calibri"/>
              </a:rPr>
              <a:t>vs</a:t>
            </a: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 against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Possible short &amp; long-term negative fetal </a:t>
            </a:r>
            <a:r>
              <a:rPr lang="en-US" sz="3200" dirty="0" err="1" smtClean="0">
                <a:solidFill>
                  <a:srgbClr val="002060"/>
                </a:solidFill>
                <a:latin typeface="Calibri"/>
                <a:cs typeface="Calibri"/>
              </a:rPr>
              <a:t>sequelae</a:t>
            </a: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Possible maternal </a:t>
            </a:r>
            <a:r>
              <a:rPr lang="en-US" sz="3200" dirty="0" err="1" smtClean="0">
                <a:solidFill>
                  <a:srgbClr val="002060"/>
                </a:solidFill>
                <a:latin typeface="Calibri"/>
                <a:cs typeface="Calibri"/>
              </a:rPr>
              <a:t>illhealth</a:t>
            </a: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 effects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Debatable points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Advice for those who choose fasting </a:t>
            </a:r>
            <a:r>
              <a:rPr lang="en-US" sz="2400" dirty="0" smtClean="0">
                <a:solidFill>
                  <a:srgbClr val="002060"/>
                </a:solidFill>
                <a:latin typeface="Calibri"/>
                <a:cs typeface="Calibri"/>
              </a:rPr>
              <a:t>-</a:t>
            </a:r>
          </a:p>
          <a:p>
            <a:pPr>
              <a:buNone/>
            </a:pP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1295400"/>
            <a:ext cx="3276600" cy="6096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848600" cy="11430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Opinion of Islamic Scholars</a:t>
            </a:r>
            <a:endParaRPr lang="en-US" sz="4400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52400" y="1600200"/>
            <a:ext cx="8839200" cy="12192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02920" indent="-457200" algn="ctr">
              <a:buNone/>
            </a:pP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Scholars advise the pregnant woman to</a:t>
            </a:r>
          </a:p>
          <a:p>
            <a:pPr marL="502920" indent="-457200" algn="ctr">
              <a:buNone/>
            </a:pP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consult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medical opinion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to evaluate her capability to fast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219200" y="3352800"/>
          <a:ext cx="678180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0900"/>
                <a:gridCol w="3390900"/>
              </a:tblGrid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sz="2400" b="0" u="none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   If she fears for herself </a:t>
                      </a:r>
                    </a:p>
                    <a:p>
                      <a:pPr algn="ctr"/>
                      <a:r>
                        <a:rPr lang="en-US" sz="2400" b="0" u="none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  </a:t>
                      </a:r>
                      <a:r>
                        <a:rPr lang="en-US" sz="2400" b="0" u="none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2400" b="0" u="none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(± her baby) </a:t>
                      </a:r>
                      <a:endParaRPr lang="en-US" sz="2400" b="0" u="none" dirty="0" smtClean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  <a:p>
                      <a:r>
                        <a:rPr lang="en-US" sz="2400" b="0" u="none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2400" b="0" u="none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0" u="none" dirty="0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</a:p>
                    <a:p>
                      <a:pPr>
                        <a:buNone/>
                      </a:pPr>
                      <a:r>
                        <a:rPr lang="en-US" sz="2400" b="0" u="none" dirty="0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    make up the fast later</a:t>
                      </a:r>
                      <a:endParaRPr lang="en-US" sz="2400" b="0" u="none" dirty="0" smtClean="0">
                        <a:solidFill>
                          <a:srgbClr val="002060"/>
                        </a:solidFill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sz="2400" b="0" u="none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  If she fears for her child</a:t>
                      </a:r>
                    </a:p>
                    <a:p>
                      <a:pPr algn="ctr"/>
                      <a:r>
                        <a:rPr lang="en-US" sz="2400" b="0" u="none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  (only) </a:t>
                      </a:r>
                      <a:endParaRPr lang="en-US" sz="2400" b="0" u="none" dirty="0" smtClean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  <a:p>
                      <a:endParaRPr lang="en-US" sz="2400" b="0" u="none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0" u="none" dirty="0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 make up the</a:t>
                      </a:r>
                      <a:r>
                        <a:rPr lang="en-US" sz="2400" b="0" u="none" baseline="0" dirty="0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2400" b="0" u="none" dirty="0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fast later</a:t>
                      </a:r>
                    </a:p>
                    <a:p>
                      <a:pPr algn="ctr">
                        <a:buNone/>
                      </a:pPr>
                      <a:r>
                        <a:rPr lang="en-US" sz="2400" b="0" u="none" dirty="0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+ paying the </a:t>
                      </a:r>
                      <a:r>
                        <a:rPr lang="en-US" sz="2400" b="0" u="none" dirty="0" err="1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fidyah</a:t>
                      </a:r>
                      <a:endParaRPr lang="en-US" sz="2400" b="0" u="none" dirty="0" smtClean="0">
                        <a:solidFill>
                          <a:srgbClr val="002060"/>
                        </a:solidFill>
                        <a:latin typeface="Calibri" pitchFamily="34" charset="0"/>
                      </a:endParaRPr>
                    </a:p>
                    <a:p>
                      <a:endParaRPr lang="en-US" sz="2400" b="0" u="none" dirty="0">
                        <a:solidFill>
                          <a:srgbClr val="002060"/>
                        </a:solidFill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7848600" cy="8382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Items</a:t>
            </a:r>
            <a:endParaRPr lang="en-US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200" y="1295400"/>
            <a:ext cx="89154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1) Islamic opinion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2) Conditions which may contraindicate fasting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3) Fasting in the uncomplicated pregnancy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Proponents </a:t>
            </a:r>
            <a:r>
              <a:rPr lang="en-US" sz="3200" dirty="0" err="1" smtClean="0">
                <a:solidFill>
                  <a:srgbClr val="002060"/>
                </a:solidFill>
                <a:latin typeface="Calibri"/>
                <a:cs typeface="Calibri"/>
              </a:rPr>
              <a:t>vs</a:t>
            </a: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 against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Possible short &amp; long-term negative fetal </a:t>
            </a:r>
            <a:r>
              <a:rPr lang="en-US" sz="3200" dirty="0" err="1" smtClean="0">
                <a:solidFill>
                  <a:srgbClr val="002060"/>
                </a:solidFill>
                <a:latin typeface="Calibri"/>
                <a:cs typeface="Calibri"/>
              </a:rPr>
              <a:t>sequelae</a:t>
            </a: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Possible maternal </a:t>
            </a:r>
            <a:r>
              <a:rPr lang="en-US" sz="3200" dirty="0" err="1" smtClean="0">
                <a:solidFill>
                  <a:srgbClr val="002060"/>
                </a:solidFill>
                <a:latin typeface="Calibri"/>
                <a:cs typeface="Calibri"/>
              </a:rPr>
              <a:t>illhealth</a:t>
            </a: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 effects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Debatable points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Advice for those who choose fasting </a:t>
            </a:r>
            <a:endParaRPr lang="en-US" sz="2400" dirty="0" smtClean="0">
              <a:solidFill>
                <a:srgbClr val="002060"/>
              </a:solidFill>
              <a:latin typeface="Calibri"/>
              <a:cs typeface="Calibri"/>
            </a:endParaRPr>
          </a:p>
          <a:p>
            <a:pPr>
              <a:buNone/>
            </a:pP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1905000"/>
            <a:ext cx="8001000" cy="6096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90600"/>
            <a:ext cx="7848600" cy="1447800"/>
          </a:xfrm>
        </p:spPr>
        <p:txBody>
          <a:bodyPr/>
          <a:lstStyle/>
          <a:p>
            <a:r>
              <a:rPr lang="en-US" sz="44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Conditions which may contraindicate fasting </a:t>
            </a:r>
            <a:endParaRPr lang="en-US" sz="4400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2819400"/>
            <a:ext cx="7010400" cy="3733800"/>
          </a:xfrm>
        </p:spPr>
        <p:txBody>
          <a:bodyPr>
            <a:normAutofit/>
          </a:bodyPr>
          <a:lstStyle/>
          <a:p>
            <a:pPr marL="502920" indent="-457200">
              <a:buNone/>
            </a:pPr>
            <a:r>
              <a:rPr lang="en-US" sz="3600" dirty="0" smtClean="0">
                <a:solidFill>
                  <a:srgbClr val="002060"/>
                </a:solidFill>
              </a:rPr>
              <a:t>A) Medical conditions</a:t>
            </a:r>
          </a:p>
          <a:p>
            <a:pPr marL="502920" indent="-457200">
              <a:buNone/>
            </a:pPr>
            <a:r>
              <a:rPr lang="en-US" sz="3600" dirty="0" smtClean="0">
                <a:solidFill>
                  <a:srgbClr val="002060"/>
                </a:solidFill>
              </a:rPr>
              <a:t>B) Obstetric conditions</a:t>
            </a:r>
          </a:p>
          <a:p>
            <a:pPr marL="502920" indent="-457200">
              <a:buNone/>
            </a:pPr>
            <a:endParaRPr lang="en-US" sz="2000" dirty="0" smtClean="0">
              <a:solidFill>
                <a:srgbClr val="0070C0"/>
              </a:solidFill>
            </a:endParaRPr>
          </a:p>
          <a:p>
            <a:pPr marL="502920" indent="-457200">
              <a:buNone/>
            </a:pPr>
            <a:endParaRPr lang="en-US" sz="2000" dirty="0" smtClean="0">
              <a:solidFill>
                <a:srgbClr val="0070C0"/>
              </a:solidFill>
            </a:endParaRPr>
          </a:p>
          <a:p>
            <a:pPr marL="502920" indent="-457200">
              <a:buNone/>
            </a:pPr>
            <a:endParaRPr lang="en-US" sz="2000" dirty="0" smtClean="0">
              <a:solidFill>
                <a:srgbClr val="0070C0"/>
              </a:solidFill>
            </a:endParaRPr>
          </a:p>
          <a:p>
            <a:pPr marL="502920" indent="-457200">
              <a:buNone/>
            </a:pPr>
            <a:r>
              <a:rPr lang="en-US" sz="2000" dirty="0" smtClean="0">
                <a:solidFill>
                  <a:srgbClr val="0070C0"/>
                </a:solidFill>
              </a:rPr>
              <a:t> </a:t>
            </a:r>
          </a:p>
          <a:p>
            <a:pPr marL="502920" indent="-457200">
              <a:buNone/>
            </a:pPr>
            <a:endParaRPr lang="en-US" sz="2000" dirty="0" smtClean="0">
              <a:solidFill>
                <a:srgbClr val="0070C0"/>
              </a:solidFill>
            </a:endParaRPr>
          </a:p>
          <a:p>
            <a:pPr marL="502920" indent="-457200">
              <a:buNone/>
            </a:pPr>
            <a:endParaRPr lang="en-US" sz="2000" dirty="0" smtClean="0">
              <a:solidFill>
                <a:srgbClr val="0070C0"/>
              </a:solidFill>
            </a:endParaRPr>
          </a:p>
          <a:p>
            <a:pPr marL="502920" indent="-457200">
              <a:buNone/>
            </a:pPr>
            <a:endParaRPr lang="en-US" sz="2000" dirty="0" smtClean="0">
              <a:solidFill>
                <a:srgbClr val="0070C0"/>
              </a:solidFill>
            </a:endParaRPr>
          </a:p>
          <a:p>
            <a:pPr marL="502920" indent="-457200">
              <a:buNone/>
            </a:pPr>
            <a:endParaRPr lang="en-US" sz="2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1447800"/>
          </a:xfrm>
        </p:spPr>
        <p:txBody>
          <a:bodyPr/>
          <a:lstStyle/>
          <a:p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A) Medical conditions</a:t>
            </a:r>
            <a:b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 which may contraindicate fasting </a:t>
            </a:r>
            <a:endParaRPr lang="en-US" sz="40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52400" y="1981200"/>
            <a:ext cx="8991600" cy="4572000"/>
          </a:xfrm>
        </p:spPr>
        <p:txBody>
          <a:bodyPr>
            <a:normAutofit/>
          </a:bodyPr>
          <a:lstStyle/>
          <a:p>
            <a:pPr marL="960120" indent="-914400">
              <a:buNone/>
            </a:pPr>
            <a:r>
              <a:rPr lang="en-US" sz="2600" b="1" dirty="0" smtClean="0">
                <a:solidFill>
                  <a:srgbClr val="002060"/>
                </a:solidFill>
              </a:rPr>
              <a:t>1) Diabetes: </a:t>
            </a:r>
            <a:r>
              <a:rPr lang="en-US" sz="2600" dirty="0" smtClean="0">
                <a:solidFill>
                  <a:srgbClr val="002060"/>
                </a:solidFill>
              </a:rPr>
              <a:t>ADA (2010) advised that women with </a:t>
            </a:r>
          </a:p>
          <a:p>
            <a:pPr marL="960120" indent="-914400">
              <a:buNone/>
            </a:pPr>
            <a:r>
              <a:rPr lang="en-US" sz="2600" dirty="0" err="1" smtClean="0">
                <a:solidFill>
                  <a:srgbClr val="002060"/>
                </a:solidFill>
              </a:rPr>
              <a:t>pregestational</a:t>
            </a:r>
            <a:r>
              <a:rPr lang="en-US" sz="2600" dirty="0" smtClean="0">
                <a:solidFill>
                  <a:srgbClr val="002060"/>
                </a:solidFill>
              </a:rPr>
              <a:t> or gestational diabetes should not fast </a:t>
            </a:r>
          </a:p>
          <a:p>
            <a:pPr marL="502920" indent="-457200">
              <a:buNone/>
            </a:pPr>
            <a:r>
              <a:rPr lang="en-US" sz="2600" dirty="0" smtClean="0">
                <a:solidFill>
                  <a:srgbClr val="002060"/>
                </a:solidFill>
              </a:rPr>
              <a:t>□ Diabetes </a:t>
            </a:r>
            <a:r>
              <a:rPr lang="en-US" sz="2600" u="sng" dirty="0" smtClean="0">
                <a:solidFill>
                  <a:srgbClr val="002060"/>
                </a:solidFill>
              </a:rPr>
              <a:t>control</a:t>
            </a:r>
            <a:r>
              <a:rPr lang="en-US" sz="2600" dirty="0" smtClean="0">
                <a:solidFill>
                  <a:srgbClr val="002060"/>
                </a:solidFill>
              </a:rPr>
              <a:t> may be more </a:t>
            </a:r>
            <a:r>
              <a:rPr lang="en-US" sz="2600" u="sng" dirty="0" smtClean="0">
                <a:solidFill>
                  <a:srgbClr val="002060"/>
                </a:solidFill>
              </a:rPr>
              <a:t>difficult</a:t>
            </a:r>
            <a:r>
              <a:rPr lang="en-US" sz="2600" dirty="0" smtClean="0">
                <a:solidFill>
                  <a:srgbClr val="002060"/>
                </a:solidFill>
              </a:rPr>
              <a:t> due to accelerated starvation and impaired glucose tolerance</a:t>
            </a:r>
          </a:p>
          <a:p>
            <a:pPr marL="502920" indent="-457200">
              <a:buNone/>
            </a:pPr>
            <a:r>
              <a:rPr lang="en-US" sz="2600" dirty="0" smtClean="0">
                <a:solidFill>
                  <a:srgbClr val="002060"/>
                </a:solidFill>
              </a:rPr>
              <a:t>□ </a:t>
            </a:r>
            <a:r>
              <a:rPr lang="en-US" sz="2600" u="sng" dirty="0" smtClean="0">
                <a:solidFill>
                  <a:srgbClr val="002060"/>
                </a:solidFill>
              </a:rPr>
              <a:t>Risk</a:t>
            </a:r>
            <a:r>
              <a:rPr lang="en-US" sz="2600" dirty="0" smtClean="0">
                <a:solidFill>
                  <a:srgbClr val="002060"/>
                </a:solidFill>
              </a:rPr>
              <a:t> </a:t>
            </a:r>
            <a:r>
              <a:rPr lang="en-US" sz="2600" u="sng" dirty="0" smtClean="0">
                <a:solidFill>
                  <a:srgbClr val="002060"/>
                </a:solidFill>
              </a:rPr>
              <a:t>of</a:t>
            </a:r>
            <a:r>
              <a:rPr lang="en-US" sz="2600" dirty="0" smtClean="0">
                <a:solidFill>
                  <a:srgbClr val="002060"/>
                </a:solidFill>
              </a:rPr>
              <a:t> </a:t>
            </a:r>
            <a:r>
              <a:rPr lang="en-US" sz="2600" u="sng" dirty="0" smtClean="0">
                <a:solidFill>
                  <a:srgbClr val="002060"/>
                </a:solidFill>
              </a:rPr>
              <a:t>GDM</a:t>
            </a:r>
            <a:r>
              <a:rPr lang="en-US" sz="2600" dirty="0" smtClean="0">
                <a:solidFill>
                  <a:srgbClr val="002060"/>
                </a:solidFill>
              </a:rPr>
              <a:t> </a:t>
            </a:r>
            <a:r>
              <a:rPr lang="en-US" sz="2600" u="sng" dirty="0" smtClean="0">
                <a:solidFill>
                  <a:srgbClr val="002060"/>
                </a:solidFill>
              </a:rPr>
              <a:t>↑</a:t>
            </a:r>
            <a:r>
              <a:rPr lang="en-US" sz="2600" dirty="0" smtClean="0">
                <a:solidFill>
                  <a:srgbClr val="002060"/>
                </a:solidFill>
              </a:rPr>
              <a:t> in fasting pregnant women (</a:t>
            </a:r>
            <a:r>
              <a:rPr lang="en-US" sz="2600" dirty="0" err="1" smtClean="0">
                <a:solidFill>
                  <a:srgbClr val="002060"/>
                </a:solidFill>
              </a:rPr>
              <a:t>Alketbi</a:t>
            </a:r>
            <a:r>
              <a:rPr lang="en-US" sz="2600" dirty="0" smtClean="0">
                <a:solidFill>
                  <a:srgbClr val="002060"/>
                </a:solidFill>
              </a:rPr>
              <a:t>, 2014) </a:t>
            </a:r>
          </a:p>
          <a:p>
            <a:pPr marL="502920" indent="-457200">
              <a:buNone/>
            </a:pPr>
            <a:r>
              <a:rPr lang="en-US" sz="2600" dirty="0" smtClean="0">
                <a:solidFill>
                  <a:srgbClr val="002060"/>
                </a:solidFill>
              </a:rPr>
              <a:t>□ </a:t>
            </a:r>
            <a:r>
              <a:rPr lang="en-US" sz="2600" u="sng" dirty="0" err="1" smtClean="0">
                <a:solidFill>
                  <a:srgbClr val="002060"/>
                </a:solidFill>
              </a:rPr>
              <a:t>Normoglycemic</a:t>
            </a:r>
            <a:r>
              <a:rPr lang="en-US" sz="2600" dirty="0" smtClean="0">
                <a:solidFill>
                  <a:srgbClr val="002060"/>
                </a:solidFill>
              </a:rPr>
              <a:t> </a:t>
            </a:r>
            <a:r>
              <a:rPr lang="en-US" sz="2600" u="sng" dirty="0" smtClean="0">
                <a:solidFill>
                  <a:srgbClr val="002060"/>
                </a:solidFill>
              </a:rPr>
              <a:t>DKA</a:t>
            </a:r>
            <a:r>
              <a:rPr lang="en-US" sz="2600" dirty="0" smtClean="0">
                <a:solidFill>
                  <a:srgbClr val="002060"/>
                </a:solidFill>
              </a:rPr>
              <a:t> can occur during pregnancy (Chico, 2008)</a:t>
            </a:r>
            <a:r>
              <a:rPr lang="en-US" sz="2600" b="1" dirty="0" smtClean="0">
                <a:solidFill>
                  <a:srgbClr val="002060"/>
                </a:solidFill>
              </a:rPr>
              <a:t> </a:t>
            </a:r>
          </a:p>
          <a:p>
            <a:pPr marL="502920" indent="-457200">
              <a:buNone/>
            </a:pPr>
            <a:r>
              <a:rPr lang="en-US" sz="2600" b="1" dirty="0" smtClean="0">
                <a:solidFill>
                  <a:srgbClr val="002060"/>
                </a:solidFill>
              </a:rPr>
              <a:t>2) Peptic ulcer:</a:t>
            </a:r>
            <a:r>
              <a:rPr lang="en-US" sz="2600" dirty="0" smtClean="0">
                <a:solidFill>
                  <a:srgbClr val="002060"/>
                </a:solidFill>
              </a:rPr>
              <a:t> worsened by fasting</a:t>
            </a:r>
          </a:p>
          <a:p>
            <a:pPr marL="502920" indent="-457200">
              <a:buNone/>
            </a:pPr>
            <a:r>
              <a:rPr lang="en-US" sz="2600" b="1" dirty="0" smtClean="0">
                <a:solidFill>
                  <a:srgbClr val="002060"/>
                </a:solidFill>
              </a:rPr>
              <a:t>3) Anemia: </a:t>
            </a:r>
            <a:r>
              <a:rPr lang="en-US" sz="2600" dirty="0" smtClean="0">
                <a:solidFill>
                  <a:srgbClr val="002060"/>
                </a:solidFill>
              </a:rPr>
              <a:t>moderate-to-severe anemia exposes the fetus to nutritional and hypoxic insufficiency insults</a:t>
            </a:r>
          </a:p>
          <a:p>
            <a:pPr marL="502920" indent="-457200"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28600" y="533400"/>
            <a:ext cx="8763000" cy="6096000"/>
          </a:xfrm>
        </p:spPr>
        <p:txBody>
          <a:bodyPr>
            <a:normAutofit/>
          </a:bodyPr>
          <a:lstStyle/>
          <a:p>
            <a:pPr marL="502920" indent="-457200">
              <a:buNone/>
            </a:pPr>
            <a:r>
              <a:rPr lang="en-US" sz="2400" b="1" dirty="0" smtClean="0">
                <a:solidFill>
                  <a:srgbClr val="002060"/>
                </a:solidFill>
              </a:rPr>
              <a:t>4) Kidney conditions: </a:t>
            </a:r>
          </a:p>
          <a:p>
            <a:pPr marL="502920" indent="-457200"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□ </a:t>
            </a:r>
            <a:r>
              <a:rPr lang="en-US" sz="2400" u="sng" dirty="0" smtClean="0">
                <a:solidFill>
                  <a:srgbClr val="002060"/>
                </a:solidFill>
              </a:rPr>
              <a:t>Recurrent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u="sng" dirty="0" smtClean="0">
                <a:solidFill>
                  <a:srgbClr val="002060"/>
                </a:solidFill>
              </a:rPr>
              <a:t>UTI</a:t>
            </a:r>
            <a:r>
              <a:rPr lang="en-US" sz="2400" dirty="0" smtClean="0">
                <a:solidFill>
                  <a:srgbClr val="002060"/>
                </a:solidFill>
              </a:rPr>
              <a:t>: UTI is known to ↑ 4 folds during pregnancy</a:t>
            </a:r>
          </a:p>
          <a:p>
            <a:pPr marL="502920" indent="-457200"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□ </a:t>
            </a:r>
            <a:r>
              <a:rPr lang="en-US" sz="2400" u="sng" dirty="0" smtClean="0">
                <a:solidFill>
                  <a:srgbClr val="002060"/>
                </a:solidFill>
              </a:rPr>
              <a:t>Recurrent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u="sng" dirty="0" err="1" smtClean="0">
                <a:solidFill>
                  <a:srgbClr val="002060"/>
                </a:solidFill>
              </a:rPr>
              <a:t>urolithiasis</a:t>
            </a:r>
            <a:r>
              <a:rPr lang="en-US" sz="2400" dirty="0" smtClean="0">
                <a:solidFill>
                  <a:srgbClr val="002060"/>
                </a:solidFill>
              </a:rPr>
              <a:t>: +</a:t>
            </a:r>
            <a:r>
              <a:rPr lang="en-US" sz="2400" dirty="0" err="1" smtClean="0">
                <a:solidFill>
                  <a:srgbClr val="002060"/>
                </a:solidFill>
              </a:rPr>
              <a:t>ve</a:t>
            </a:r>
            <a:r>
              <a:rPr lang="en-US" sz="2400" dirty="0" smtClean="0">
                <a:solidFill>
                  <a:srgbClr val="002060"/>
                </a:solidFill>
              </a:rPr>
              <a:t> correlation between dehydration or ↑ temperature with </a:t>
            </a:r>
            <a:r>
              <a:rPr lang="en-US" sz="2400" dirty="0" err="1" smtClean="0">
                <a:solidFill>
                  <a:srgbClr val="002060"/>
                </a:solidFill>
              </a:rPr>
              <a:t>urolithiasis</a:t>
            </a:r>
            <a:r>
              <a:rPr lang="en-US" sz="2400" dirty="0" smtClean="0">
                <a:solidFill>
                  <a:srgbClr val="002060"/>
                </a:solidFill>
              </a:rPr>
              <a:t> or renal </a:t>
            </a:r>
            <a:r>
              <a:rPr lang="en-US" sz="2400" dirty="0" err="1" smtClean="0">
                <a:solidFill>
                  <a:srgbClr val="002060"/>
                </a:solidFill>
              </a:rPr>
              <a:t>colics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</a:p>
          <a:p>
            <a:pPr marL="502920" indent="-457200"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□ </a:t>
            </a:r>
            <a:r>
              <a:rPr lang="en-US" sz="2400" u="sng" dirty="0" smtClean="0">
                <a:solidFill>
                  <a:srgbClr val="002060"/>
                </a:solidFill>
              </a:rPr>
              <a:t>Renal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u="sng" dirty="0" smtClean="0">
                <a:solidFill>
                  <a:srgbClr val="002060"/>
                </a:solidFill>
              </a:rPr>
              <a:t>transplant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u="sng" dirty="0" smtClean="0">
                <a:solidFill>
                  <a:srgbClr val="002060"/>
                </a:solidFill>
              </a:rPr>
              <a:t>patients</a:t>
            </a:r>
            <a:r>
              <a:rPr lang="en-US" sz="2400" dirty="0" smtClean="0">
                <a:solidFill>
                  <a:srgbClr val="002060"/>
                </a:solidFill>
              </a:rPr>
              <a:t>: daytime dehydration ↑ stress on the concentrating ability of the kidney</a:t>
            </a:r>
          </a:p>
          <a:p>
            <a:pPr marL="502920" indent="-457200">
              <a:buNone/>
            </a:pPr>
            <a:r>
              <a:rPr lang="en-US" sz="2400" b="1" dirty="0" smtClean="0">
                <a:solidFill>
                  <a:srgbClr val="002060"/>
                </a:solidFill>
              </a:rPr>
              <a:t>5) </a:t>
            </a:r>
            <a:r>
              <a:rPr lang="en-US" sz="2400" b="1" dirty="0" err="1" smtClean="0">
                <a:solidFill>
                  <a:srgbClr val="002060"/>
                </a:solidFill>
              </a:rPr>
              <a:t>Thromboembolism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dirty="0" smtClean="0">
                <a:solidFill>
                  <a:srgbClr val="002060"/>
                </a:solidFill>
              </a:rPr>
              <a:t>or high risk of TE, e.g. history of thrombosis, </a:t>
            </a:r>
            <a:r>
              <a:rPr lang="en-US" sz="2400" dirty="0" err="1" smtClean="0">
                <a:solidFill>
                  <a:srgbClr val="002060"/>
                </a:solidFill>
              </a:rPr>
              <a:t>thrombophilia</a:t>
            </a:r>
            <a:r>
              <a:rPr lang="en-US" sz="2400" dirty="0" smtClean="0">
                <a:solidFill>
                  <a:srgbClr val="002060"/>
                </a:solidFill>
              </a:rPr>
              <a:t>, etc..</a:t>
            </a:r>
          </a:p>
          <a:p>
            <a:pPr marL="502920" indent="-457200">
              <a:buNone/>
            </a:pPr>
            <a:r>
              <a:rPr lang="en-US" sz="2400" b="1" dirty="0" smtClean="0">
                <a:solidFill>
                  <a:srgbClr val="002060"/>
                </a:solidFill>
              </a:rPr>
              <a:t>6) Cardiac disease:</a:t>
            </a:r>
            <a:r>
              <a:rPr lang="en-US" sz="2400" dirty="0" smtClean="0">
                <a:solidFill>
                  <a:srgbClr val="002060"/>
                </a:solidFill>
              </a:rPr>
              <a:t> e.g. </a:t>
            </a:r>
          </a:p>
          <a:p>
            <a:pPr marL="502920" indent="-457200"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□ Thrombotic conditions, as valve prosthesis and AF</a:t>
            </a:r>
          </a:p>
          <a:p>
            <a:pPr marL="502920" indent="-457200"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□ Decreased functional capacity of the heart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</a:p>
          <a:p>
            <a:pPr marL="502920" indent="-457200">
              <a:buNone/>
            </a:pPr>
            <a:r>
              <a:rPr lang="en-US" sz="2400" b="1" dirty="0" smtClean="0">
                <a:solidFill>
                  <a:srgbClr val="002060"/>
                </a:solidFill>
              </a:rPr>
              <a:t>7) Hypertension: </a:t>
            </a:r>
            <a:r>
              <a:rPr lang="en-US" sz="2400" dirty="0" smtClean="0">
                <a:solidFill>
                  <a:srgbClr val="002060"/>
                </a:solidFill>
              </a:rPr>
              <a:t>? ↑ risk of superimposed PET due to possible contracted vascular compartment during fasting</a:t>
            </a:r>
          </a:p>
          <a:p>
            <a:pPr marL="502920" indent="-457200">
              <a:buNone/>
            </a:pPr>
            <a:endParaRPr lang="en-US" sz="2400" dirty="0" smtClean="0">
              <a:solidFill>
                <a:srgbClr val="002060"/>
              </a:solidFill>
            </a:endParaRPr>
          </a:p>
          <a:p>
            <a:pPr marL="502920" indent="-457200">
              <a:buNone/>
            </a:pPr>
            <a:endParaRPr lang="en-US" sz="2400" b="1" dirty="0" smtClean="0">
              <a:solidFill>
                <a:srgbClr val="002060"/>
              </a:solidFill>
            </a:endParaRPr>
          </a:p>
          <a:p>
            <a:pPr marL="502920" indent="-457200">
              <a:buNone/>
            </a:pPr>
            <a:endParaRPr lang="en-US" sz="2400" dirty="0" smtClean="0">
              <a:solidFill>
                <a:srgbClr val="002060"/>
              </a:solidFill>
            </a:endParaRPr>
          </a:p>
          <a:p>
            <a:pPr marL="502920" indent="-457200">
              <a:buNone/>
            </a:pPr>
            <a:endParaRPr lang="en-US" sz="24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457200"/>
            <a:ext cx="8915400" cy="1295400"/>
          </a:xfrm>
        </p:spPr>
        <p:txBody>
          <a:bodyPr/>
          <a:lstStyle/>
          <a:p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B) Obstetric conditions </a:t>
            </a:r>
            <a:b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which may contraindicate fasting  </a:t>
            </a:r>
            <a:endParaRPr lang="en-US" sz="40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2286000"/>
            <a:ext cx="8382000" cy="4267200"/>
          </a:xfrm>
        </p:spPr>
        <p:txBody>
          <a:bodyPr>
            <a:normAutofit lnSpcReduction="10000"/>
          </a:bodyPr>
          <a:lstStyle/>
          <a:p>
            <a:pPr marL="388620" indent="-342900">
              <a:buNone/>
            </a:pPr>
            <a:r>
              <a:rPr lang="en-US" sz="2800" b="1" dirty="0" smtClean="0">
                <a:solidFill>
                  <a:srgbClr val="002060"/>
                </a:solidFill>
              </a:rPr>
              <a:t>1) Obstetric history: </a:t>
            </a:r>
            <a:r>
              <a:rPr lang="en-US" sz="2400" b="1" dirty="0" smtClean="0">
                <a:solidFill>
                  <a:srgbClr val="002060"/>
                </a:solidFill>
              </a:rPr>
              <a:t>BOH</a:t>
            </a:r>
          </a:p>
          <a:p>
            <a:pPr marL="388620" indent="-342900"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□ Recurrent pregnancy loss                      □ PET </a:t>
            </a:r>
          </a:p>
          <a:p>
            <a:pPr marL="388620" indent="-342900"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□ Preterm labor</a:t>
            </a:r>
          </a:p>
          <a:p>
            <a:pPr marL="388620" indent="-342900">
              <a:buNone/>
            </a:pPr>
            <a:r>
              <a:rPr lang="en-US" sz="2800" b="1" dirty="0" smtClean="0">
                <a:solidFill>
                  <a:srgbClr val="002060"/>
                </a:solidFill>
              </a:rPr>
              <a:t>2) Current pregnancy:</a:t>
            </a:r>
          </a:p>
          <a:p>
            <a:pPr marL="388620" indent="-342900"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□ Poor maternal weight gain                   □ Poor fetal growth</a:t>
            </a:r>
          </a:p>
          <a:p>
            <a:pPr marL="388620" indent="-342900"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□ Evidence of placental insufficiency     □ PIH</a:t>
            </a:r>
          </a:p>
          <a:p>
            <a:pPr marL="388620" indent="-342900"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□ Threatened preterm labor                    □ ? Multiple pregnancy </a:t>
            </a:r>
          </a:p>
          <a:p>
            <a:pPr marL="388620" indent="-342900"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□ ? Morning </a:t>
            </a:r>
            <a:r>
              <a:rPr lang="en-US" sz="2400" dirty="0" err="1" smtClean="0">
                <a:solidFill>
                  <a:srgbClr val="002060"/>
                </a:solidFill>
              </a:rPr>
              <a:t>ketonuria</a:t>
            </a:r>
            <a:endParaRPr lang="en-US" sz="2400" dirty="0" smtClean="0">
              <a:solidFill>
                <a:srgbClr val="002060"/>
              </a:solidFill>
            </a:endParaRPr>
          </a:p>
          <a:p>
            <a:pPr marL="388620" indent="-342900">
              <a:buNone/>
            </a:pPr>
            <a:r>
              <a:rPr lang="en-US" sz="1800" dirty="0" smtClean="0">
                <a:solidFill>
                  <a:srgbClr val="0070C0"/>
                </a:solidFill>
              </a:rPr>
              <a:t>                                                  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7848600" cy="8382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Items</a:t>
            </a:r>
            <a:endParaRPr lang="en-US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52400" y="1295400"/>
            <a:ext cx="89154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1) Islamic opinion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2) Conditions which may contraindicate fasting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3) Fasting in the uncomplicated pregnancy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Proponents </a:t>
            </a:r>
            <a:r>
              <a:rPr lang="en-US" sz="3200" dirty="0" err="1" smtClean="0">
                <a:solidFill>
                  <a:srgbClr val="002060"/>
                </a:solidFill>
                <a:latin typeface="Calibri"/>
                <a:cs typeface="Calibri"/>
              </a:rPr>
              <a:t>vs</a:t>
            </a: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 against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Possible short &amp; long-term negative fetal </a:t>
            </a:r>
            <a:r>
              <a:rPr lang="en-US" sz="3200" dirty="0" err="1" smtClean="0">
                <a:solidFill>
                  <a:srgbClr val="002060"/>
                </a:solidFill>
                <a:latin typeface="Calibri"/>
                <a:cs typeface="Calibri"/>
              </a:rPr>
              <a:t>sequelae</a:t>
            </a: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Possible maternal </a:t>
            </a:r>
            <a:r>
              <a:rPr lang="en-US" sz="3200" dirty="0" err="1" smtClean="0">
                <a:solidFill>
                  <a:srgbClr val="002060"/>
                </a:solidFill>
                <a:latin typeface="Calibri"/>
                <a:cs typeface="Calibri"/>
              </a:rPr>
              <a:t>illhealth</a:t>
            </a: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 effects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Debatable points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Advice for those who choose fasting </a:t>
            </a:r>
            <a:endParaRPr lang="en-US" sz="2400" dirty="0" smtClean="0">
              <a:solidFill>
                <a:srgbClr val="002060"/>
              </a:solidFill>
              <a:latin typeface="Calibri"/>
              <a:cs typeface="Calibri"/>
            </a:endParaRPr>
          </a:p>
          <a:p>
            <a:pPr>
              <a:buNone/>
            </a:pP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2514600"/>
            <a:ext cx="7315200" cy="6858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848600" cy="1295400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Safety of Ramadan Fasting in Uncomplicated Pregnancy</a:t>
            </a:r>
            <a:endParaRPr lang="en-US" sz="4000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209800"/>
            <a:ext cx="8686800" cy="42672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solidFill>
                  <a:srgbClr val="002060"/>
                </a:solidFill>
              </a:rPr>
              <a:t>□ </a:t>
            </a:r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No clear answer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 as comprehensive medical data do not </a:t>
            </a:r>
          </a:p>
          <a:p>
            <a:pPr>
              <a:buNone/>
            </a:pP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exist so far </a:t>
            </a:r>
          </a:p>
          <a:p>
            <a:pPr>
              <a:buNone/>
            </a:pPr>
            <a:r>
              <a:rPr lang="en-US" sz="2800" dirty="0" smtClean="0">
                <a:solidFill>
                  <a:srgbClr val="002060"/>
                </a:solidFill>
              </a:rPr>
              <a:t>□ </a:t>
            </a:r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Effect may vary according to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:</a:t>
            </a:r>
          </a:p>
          <a:p>
            <a:pPr>
              <a:buNone/>
            </a:pP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1) General </a:t>
            </a:r>
            <a:r>
              <a:rPr lang="en-US" sz="28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health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of the pregnant woman</a:t>
            </a:r>
            <a:endParaRPr lang="en-US" sz="2800" dirty="0" smtClean="0">
              <a:ln>
                <a:solidFill>
                  <a:srgbClr val="002060"/>
                </a:solidFill>
              </a:ln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2) </a:t>
            </a:r>
            <a:r>
              <a:rPr lang="en-US" sz="28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Stage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of pregnancy</a:t>
            </a:r>
          </a:p>
          <a:p>
            <a:pPr>
              <a:buNone/>
            </a:pP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3) </a:t>
            </a:r>
            <a:r>
              <a:rPr lang="en-US" sz="28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Fasting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time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: fasting is harder in the summer time with</a:t>
            </a:r>
          </a:p>
          <a:p>
            <a:pPr>
              <a:buNone/>
            </a:pP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longer daytime fast and higher temperature 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609600" y="2133600"/>
            <a:ext cx="2590800" cy="6858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7848600" cy="8382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Items</a:t>
            </a:r>
            <a:endParaRPr lang="en-US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52400" y="1295400"/>
            <a:ext cx="89154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1) Islamic opinion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2) Conditions which may contraindicate fasting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3) Fasting in the uncomplicated pregnancy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Proponents </a:t>
            </a:r>
            <a:r>
              <a:rPr lang="en-US" sz="3200" dirty="0" err="1" smtClean="0">
                <a:solidFill>
                  <a:srgbClr val="002060"/>
                </a:solidFill>
                <a:latin typeface="Calibri"/>
                <a:cs typeface="Calibri"/>
              </a:rPr>
              <a:t>vs</a:t>
            </a: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 against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Possible short &amp; long-term negative fetal </a:t>
            </a:r>
            <a:r>
              <a:rPr lang="en-US" sz="3200" dirty="0" err="1" smtClean="0">
                <a:solidFill>
                  <a:srgbClr val="002060"/>
                </a:solidFill>
                <a:latin typeface="Calibri"/>
                <a:cs typeface="Calibri"/>
              </a:rPr>
              <a:t>sequelae</a:t>
            </a: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Possible maternal </a:t>
            </a:r>
            <a:r>
              <a:rPr lang="en-US" sz="3200" dirty="0" err="1" smtClean="0">
                <a:solidFill>
                  <a:srgbClr val="002060"/>
                </a:solidFill>
                <a:latin typeface="Calibri"/>
                <a:cs typeface="Calibri"/>
              </a:rPr>
              <a:t>illhealth</a:t>
            </a: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 effects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Debatable points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Advice for those who choose fasting </a:t>
            </a:r>
            <a:endParaRPr lang="en-US" sz="2400" dirty="0" smtClean="0">
              <a:solidFill>
                <a:srgbClr val="002060"/>
              </a:solidFill>
              <a:latin typeface="Calibri"/>
              <a:cs typeface="Calibri"/>
            </a:endParaRPr>
          </a:p>
          <a:p>
            <a:pPr>
              <a:buNone/>
            </a:pP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3200400"/>
            <a:ext cx="4419600" cy="6096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66800"/>
            <a:ext cx="7848600" cy="1143000"/>
          </a:xfrm>
        </p:spPr>
        <p:txBody>
          <a:bodyPr/>
          <a:lstStyle/>
          <a:p>
            <a:r>
              <a:rPr lang="en-US" sz="44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Proponents of Fasting</a:t>
            </a:r>
            <a:r>
              <a:rPr lang="en-US" sz="48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4800" dirty="0" smtClean="0">
                <a:latin typeface="Calibri" pitchFamily="34" charset="0"/>
                <a:cs typeface="Calibri" pitchFamily="34" charset="0"/>
              </a:rPr>
            </a:b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04800" y="2133600"/>
            <a:ext cx="8610600" cy="2895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 pitchFamily="34" charset="0"/>
              </a:rPr>
              <a:t>    Pregnant women who tolerate fasting deliver :</a:t>
            </a:r>
          </a:p>
          <a:p>
            <a:pPr>
              <a:lnSpc>
                <a:spcPct val="150000"/>
              </a:lnSpc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 pitchFamily="34" charset="0"/>
              </a:rPr>
              <a:t>    • ± </a:t>
            </a:r>
            <a:r>
              <a:rPr lang="en-US" sz="3200" b="1" dirty="0" smtClean="0">
                <a:solidFill>
                  <a:srgbClr val="002060"/>
                </a:solidFill>
                <a:latin typeface="Calibri" pitchFamily="34" charset="0"/>
              </a:rPr>
              <a:t>Average-weight</a:t>
            </a:r>
            <a:r>
              <a:rPr lang="en-US" sz="3200" dirty="0" smtClean="0">
                <a:solidFill>
                  <a:srgbClr val="002060"/>
                </a:solidFill>
                <a:latin typeface="Calibri" pitchFamily="34" charset="0"/>
              </a:rPr>
              <a:t> babies </a:t>
            </a:r>
          </a:p>
          <a:p>
            <a:pPr>
              <a:lnSpc>
                <a:spcPct val="150000"/>
              </a:lnSpc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 pitchFamily="34" charset="0"/>
              </a:rPr>
              <a:t>    • With </a:t>
            </a:r>
            <a:r>
              <a:rPr lang="en-US" sz="3200" b="1" dirty="0" smtClean="0">
                <a:solidFill>
                  <a:srgbClr val="002060"/>
                </a:solidFill>
                <a:latin typeface="Calibri" pitchFamily="34" charset="0"/>
              </a:rPr>
              <a:t>comparable </a:t>
            </a:r>
            <a:r>
              <a:rPr lang="en-US" sz="3200" b="1" dirty="0" err="1" smtClean="0">
                <a:solidFill>
                  <a:srgbClr val="002060"/>
                </a:solidFill>
                <a:latin typeface="Calibri" pitchFamily="34" charset="0"/>
              </a:rPr>
              <a:t>Apgar</a:t>
            </a:r>
            <a:r>
              <a:rPr lang="en-US" sz="3200" b="1" dirty="0" smtClean="0">
                <a:solidFill>
                  <a:srgbClr val="002060"/>
                </a:solidFill>
                <a:latin typeface="Calibri" pitchFamily="34" charset="0"/>
              </a:rPr>
              <a:t> scores</a:t>
            </a:r>
            <a:endParaRPr lang="en-US" sz="3200" b="1" dirty="0">
              <a:solidFill>
                <a:srgbClr val="00206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848600" cy="1143000"/>
          </a:xfrm>
        </p:spPr>
        <p:txBody>
          <a:bodyPr/>
          <a:lstStyle/>
          <a:p>
            <a:r>
              <a:rPr lang="en-US" sz="44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Against Fasting</a:t>
            </a:r>
            <a:r>
              <a:rPr lang="en-US" sz="48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4800" dirty="0" smtClean="0">
                <a:latin typeface="Calibri" pitchFamily="34" charset="0"/>
                <a:cs typeface="Calibri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52400" y="1295400"/>
            <a:ext cx="8991600" cy="3733800"/>
          </a:xfrm>
        </p:spPr>
        <p:txBody>
          <a:bodyPr>
            <a:normAutofit/>
          </a:bodyPr>
          <a:lstStyle/>
          <a:p>
            <a:pPr marL="502920" indent="-457200">
              <a:buNone/>
            </a:pPr>
            <a:r>
              <a:rPr lang="en-US" sz="2400" b="1" dirty="0" smtClean="0">
                <a:solidFill>
                  <a:srgbClr val="002060"/>
                </a:solidFill>
              </a:rPr>
              <a:t>1) Fetal exposure to repeated nutritional shortage stresses may exert meaningful effects </a:t>
            </a:r>
            <a:r>
              <a:rPr lang="en-US" sz="2400" dirty="0" smtClean="0">
                <a:solidFill>
                  <a:srgbClr val="002060"/>
                </a:solidFill>
              </a:rPr>
              <a:t>in such a sensitive developmental period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002060"/>
                </a:solidFill>
              </a:rPr>
              <a:t>2) Fetus actually suffers from nutritional shortage during the fast</a:t>
            </a:r>
            <a:r>
              <a:rPr lang="en-US" sz="2400" dirty="0" smtClean="0">
                <a:solidFill>
                  <a:srgbClr val="002060"/>
                </a:solidFill>
              </a:rPr>
              <a:t>: evidenced by ↓ FBM as an effort to save energy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002060"/>
                </a:solidFill>
              </a:rPr>
              <a:t>3) Fetal harm might occur by increased </a:t>
            </a:r>
            <a:r>
              <a:rPr lang="en-US" sz="2400" b="1" dirty="0" err="1" smtClean="0">
                <a:solidFill>
                  <a:srgbClr val="002060"/>
                </a:solidFill>
              </a:rPr>
              <a:t>ketone</a:t>
            </a:r>
            <a:r>
              <a:rPr lang="en-US" sz="2400" b="1" dirty="0" smtClean="0">
                <a:solidFill>
                  <a:srgbClr val="002060"/>
                </a:solidFill>
              </a:rPr>
              <a:t> bodies:</a:t>
            </a:r>
            <a:r>
              <a:rPr lang="en-US" sz="2400" dirty="0" smtClean="0">
                <a:solidFill>
                  <a:srgbClr val="002060"/>
                </a:solidFill>
              </a:rPr>
              <a:t> after 6-12 h of overnight fast:</a:t>
            </a:r>
            <a:endParaRPr lang="en-US" sz="24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/>
                <a:cs typeface="Calibri"/>
              </a:rPr>
              <a:t>□ </a:t>
            </a:r>
            <a:r>
              <a:rPr lang="en-US" sz="2400" u="sng" dirty="0" smtClean="0">
                <a:solidFill>
                  <a:srgbClr val="002060"/>
                </a:solidFill>
                <a:latin typeface="Calibri"/>
                <a:cs typeface="Calibri"/>
              </a:rPr>
              <a:t>M</a:t>
            </a:r>
            <a:r>
              <a:rPr lang="en-US" sz="2400" u="sng" dirty="0" smtClean="0">
                <a:solidFill>
                  <a:srgbClr val="002060"/>
                </a:solidFill>
              </a:rPr>
              <a:t>orning </a:t>
            </a:r>
            <a:r>
              <a:rPr lang="en-US" sz="2400" u="sng" dirty="0" err="1" smtClean="0">
                <a:solidFill>
                  <a:srgbClr val="002060"/>
                </a:solidFill>
              </a:rPr>
              <a:t>ketonuria</a:t>
            </a:r>
            <a:r>
              <a:rPr lang="en-US" sz="2400" dirty="0" smtClean="0">
                <a:solidFill>
                  <a:srgbClr val="002060"/>
                </a:solidFill>
              </a:rPr>
              <a:t>: is seen in 10-20%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Calibri"/>
                <a:cs typeface="Calibri"/>
              </a:rPr>
              <a:t>□ </a:t>
            </a:r>
            <a:r>
              <a:rPr lang="en-US" sz="2400" u="sng" dirty="0" err="1" smtClean="0">
                <a:solidFill>
                  <a:srgbClr val="002060"/>
                </a:solidFill>
              </a:rPr>
              <a:t>Ketone</a:t>
            </a:r>
            <a:r>
              <a:rPr lang="en-US" sz="2400" u="sng" dirty="0" smtClean="0">
                <a:solidFill>
                  <a:srgbClr val="002060"/>
                </a:solidFill>
              </a:rPr>
              <a:t> bodies levels are ± 3 times  higher</a:t>
            </a:r>
            <a:r>
              <a:rPr lang="en-US" sz="2400" dirty="0" smtClean="0">
                <a:solidFill>
                  <a:srgbClr val="002060"/>
                </a:solidFill>
              </a:rPr>
              <a:t> than non-pregnant ladies -</a:t>
            </a:r>
          </a:p>
          <a:p>
            <a:pPr>
              <a:buNone/>
            </a:pPr>
            <a:endParaRPr lang="en-US" sz="2000" dirty="0" smtClean="0">
              <a:solidFill>
                <a:srgbClr val="0070C0"/>
              </a:solidFill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4876800"/>
            <a:ext cx="8534400" cy="1447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Hypoglycemia unawareness</a:t>
            </a:r>
            <a:r>
              <a:rPr lang="en-US" sz="28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algn="ctr"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may deceive the lady &amp; her doctor (if she feels well during fasting)</a:t>
            </a:r>
          </a:p>
          <a:p>
            <a:pPr algn="ctr">
              <a:buNone/>
            </a:pPr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giving a false sense of safety 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7848600" cy="8382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Items</a:t>
            </a:r>
            <a:endParaRPr lang="en-US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52400" y="1295400"/>
            <a:ext cx="89154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1) Islamic opinion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2) Conditions which may contraindicate fasting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3) Fasting in the uncomplicated pregnancy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Proponents </a:t>
            </a:r>
            <a:r>
              <a:rPr lang="en-US" sz="3200" dirty="0" err="1" smtClean="0">
                <a:solidFill>
                  <a:srgbClr val="002060"/>
                </a:solidFill>
                <a:latin typeface="Calibri"/>
                <a:cs typeface="Calibri"/>
              </a:rPr>
              <a:t>vs</a:t>
            </a: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 against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Possible short &amp; long-term negative fetal </a:t>
            </a:r>
            <a:r>
              <a:rPr lang="en-US" sz="3200" dirty="0" err="1" smtClean="0">
                <a:solidFill>
                  <a:srgbClr val="002060"/>
                </a:solidFill>
                <a:latin typeface="Calibri"/>
                <a:cs typeface="Calibri"/>
              </a:rPr>
              <a:t>sequelae</a:t>
            </a: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Possible maternal </a:t>
            </a:r>
            <a:r>
              <a:rPr lang="en-US" sz="3200" dirty="0" err="1" smtClean="0">
                <a:solidFill>
                  <a:srgbClr val="002060"/>
                </a:solidFill>
                <a:latin typeface="Calibri"/>
                <a:cs typeface="Calibri"/>
              </a:rPr>
              <a:t>illhealth</a:t>
            </a: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 effects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Debatable points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Advice for those who choose fasting </a:t>
            </a:r>
            <a:endParaRPr lang="en-US" sz="2400" dirty="0" smtClean="0">
              <a:solidFill>
                <a:srgbClr val="002060"/>
              </a:solidFill>
              <a:latin typeface="Calibri"/>
              <a:cs typeface="Calibri"/>
            </a:endParaRPr>
          </a:p>
          <a:p>
            <a:pPr>
              <a:buNone/>
            </a:pP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3810000"/>
            <a:ext cx="8763000" cy="6096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90600"/>
            <a:ext cx="8534400" cy="1371600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Negative Health Effects </a:t>
            </a:r>
            <a:b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on the </a:t>
            </a:r>
            <a:r>
              <a:rPr lang="en-US" sz="4000" dirty="0" err="1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offsprings</a:t>
            </a:r>
            <a:endParaRPr lang="en-US" sz="4000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219200" y="3048000"/>
            <a:ext cx="6858000" cy="31543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02920" indent="-457200">
              <a:buNone/>
            </a:pPr>
            <a:r>
              <a:rPr lang="en-US" sz="3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A) Short-term </a:t>
            </a:r>
            <a:r>
              <a:rPr lang="en-US" sz="36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sequelae</a:t>
            </a:r>
            <a:endParaRPr lang="en-US" sz="3600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marL="502920" indent="-457200">
              <a:buNone/>
            </a:pPr>
            <a:r>
              <a:rPr lang="en-US" sz="3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B) Long-term </a:t>
            </a:r>
            <a:r>
              <a:rPr lang="en-US" sz="36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sequelae</a:t>
            </a:r>
            <a:endParaRPr lang="en-US" sz="3600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7848600" cy="914400"/>
          </a:xfrm>
        </p:spPr>
        <p:txBody>
          <a:bodyPr/>
          <a:lstStyle/>
          <a:p>
            <a:r>
              <a:rPr lang="en-US" sz="44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A) Short-term </a:t>
            </a:r>
            <a:r>
              <a:rPr lang="en-US" sz="4400" dirty="0" err="1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Sequelae</a:t>
            </a:r>
            <a:r>
              <a:rPr lang="en-US" sz="4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4800" y="1828800"/>
            <a:ext cx="8839200" cy="3200400"/>
          </a:xfrm>
        </p:spPr>
        <p:txBody>
          <a:bodyPr>
            <a:normAutofit lnSpcReduction="10000"/>
          </a:bodyPr>
          <a:lstStyle/>
          <a:p>
            <a:pPr marL="502920" indent="-457200">
              <a:buNone/>
            </a:pPr>
            <a:r>
              <a:rPr lang="en-US" sz="2400" b="1" dirty="0" smtClean="0">
                <a:solidFill>
                  <a:srgbClr val="002060"/>
                </a:solidFill>
              </a:rPr>
              <a:t>1) FHR abnormalities:</a:t>
            </a:r>
            <a:r>
              <a:rPr lang="en-US" sz="2400" dirty="0" smtClean="0">
                <a:solidFill>
                  <a:srgbClr val="002060"/>
                </a:solidFill>
              </a:rPr>
              <a:t> ↑ decelerations &amp; ↓ accelerations </a:t>
            </a:r>
          </a:p>
          <a:p>
            <a:pPr marL="502920" indent="-457200">
              <a:buNone/>
            </a:pPr>
            <a:r>
              <a:rPr lang="en-US" sz="2400" b="1" dirty="0" smtClean="0">
                <a:solidFill>
                  <a:srgbClr val="002060"/>
                </a:solidFill>
              </a:rPr>
              <a:t>2) Higher incidence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</a:rPr>
              <a:t>LBW </a:t>
            </a:r>
            <a:r>
              <a:rPr lang="en-US" sz="2400" dirty="0" smtClean="0">
                <a:solidFill>
                  <a:srgbClr val="002060"/>
                </a:solidFill>
              </a:rPr>
              <a:t>babies in many studies                                                  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002060"/>
                </a:solidFill>
              </a:rPr>
              <a:t>3) Lower share of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ln w="12700"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♂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offsprings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dirty="0" smtClean="0">
                <a:solidFill>
                  <a:srgbClr val="002060"/>
                </a:solidFill>
              </a:rPr>
              <a:t>if fasting in the 1</a:t>
            </a:r>
            <a:r>
              <a:rPr lang="en-US" sz="2400" baseline="30000" dirty="0" smtClean="0">
                <a:solidFill>
                  <a:srgbClr val="002060"/>
                </a:solidFill>
              </a:rPr>
              <a:t>st</a:t>
            </a:r>
            <a:r>
              <a:rPr lang="en-US" sz="2400" dirty="0" smtClean="0">
                <a:solidFill>
                  <a:srgbClr val="002060"/>
                </a:solidFill>
              </a:rPr>
              <a:t> trimester: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.. Some explain it by ↑ % of miscarriages of</a:t>
            </a: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ln w="12700"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♂</a:t>
            </a:r>
            <a:r>
              <a:rPr lang="en-US" sz="2400" dirty="0" smtClean="0">
                <a:ln w="12700">
                  <a:solidFill>
                    <a:schemeClr val="tx1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smtClean="0">
                <a:solidFill>
                  <a:srgbClr val="002060"/>
                </a:solidFill>
              </a:rPr>
              <a:t>pregnancies 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(</a:t>
            </a:r>
            <a:r>
              <a:rPr lang="en-US" sz="2400" dirty="0" smtClean="0">
                <a:ln w="12700"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♂</a:t>
            </a: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solidFill>
                  <a:srgbClr val="002060"/>
                </a:solidFill>
              </a:rPr>
              <a:t>fetuses are more vulnerable to stressful conditions)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002060"/>
                </a:solidFill>
              </a:rPr>
              <a:t>4) Maternal metabolic derangements: </a:t>
            </a:r>
            <a:r>
              <a:rPr lang="en-US" sz="2400" dirty="0" smtClean="0">
                <a:solidFill>
                  <a:srgbClr val="002060"/>
                </a:solidFill>
              </a:rPr>
              <a:t>especially significant in 2</a:t>
            </a:r>
            <a:r>
              <a:rPr lang="en-US" sz="2400" baseline="30000" dirty="0" smtClean="0">
                <a:solidFill>
                  <a:srgbClr val="002060"/>
                </a:solidFill>
              </a:rPr>
              <a:t>nd</a:t>
            </a:r>
            <a:r>
              <a:rPr lang="en-US" sz="2400" dirty="0" smtClean="0">
                <a:solidFill>
                  <a:srgbClr val="002060"/>
                </a:solidFill>
              </a:rPr>
              <a:t> &amp; 3</a:t>
            </a:r>
            <a:r>
              <a:rPr lang="en-US" sz="2400" baseline="30000" dirty="0" smtClean="0">
                <a:solidFill>
                  <a:srgbClr val="002060"/>
                </a:solidFill>
              </a:rPr>
              <a:t>rd</a:t>
            </a:r>
            <a:r>
              <a:rPr lang="en-US" sz="2400" dirty="0" smtClean="0">
                <a:solidFill>
                  <a:srgbClr val="002060"/>
                </a:solidFill>
              </a:rPr>
              <a:t> trimesters</a:t>
            </a:r>
          </a:p>
          <a:p>
            <a:pPr>
              <a:buNone/>
            </a:pPr>
            <a:endParaRPr lang="en-US" sz="2800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en-US" sz="2400" dirty="0" smtClean="0">
              <a:solidFill>
                <a:srgbClr val="002060"/>
              </a:solidFill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5400" y="5105400"/>
            <a:ext cx="2895600" cy="9906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Decreased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BG &amp; </a:t>
            </a:r>
            <a:r>
              <a:rPr lang="en-US" sz="24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alanine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-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53000" y="5105400"/>
            <a:ext cx="2895600" cy="9906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Increased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FFA &amp; </a:t>
            </a:r>
            <a:r>
              <a:rPr lang="en-US" sz="24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ketone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bodies</a:t>
            </a:r>
            <a:r>
              <a:rPr lang="en-US" sz="20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-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572000" y="4572001"/>
            <a:ext cx="609600" cy="457199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 flipV="1">
            <a:off x="3962400" y="4572000"/>
            <a:ext cx="533400" cy="457199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33600" y="4191000"/>
            <a:ext cx="4724400" cy="2057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endParaRPr lang="en-US" sz="2400" b="1" dirty="0" smtClean="0">
              <a:solidFill>
                <a:schemeClr val="accent5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buNone/>
            </a:pP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ketonemia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 </a:t>
            </a:r>
            <a:endParaRPr lang="en-US" sz="2400" b="1" dirty="0" smtClean="0">
              <a:solidFill>
                <a:schemeClr val="accent5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may lead to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/>
                <a:cs typeface="Calibri"/>
              </a:rPr>
              <a:t>□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↓ IQ 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in the offspring (Churchill et al, 1969; Hernandez et al, 2011)</a:t>
            </a:r>
          </a:p>
          <a:p>
            <a:pPr algn="ctr">
              <a:buNone/>
            </a:pPr>
            <a:endParaRPr lang="en-US" sz="2400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838200"/>
            <a:ext cx="7924800" cy="3124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Hypoglycemia </a:t>
            </a:r>
          </a:p>
          <a:p>
            <a:pPr algn="ctr"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possibly leads to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Calibri"/>
                <a:cs typeface="Calibri"/>
              </a:rPr>
              <a:t>□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LBW, attacks of infant hypoglycemia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Calibri"/>
                <a:cs typeface="Calibri"/>
              </a:rPr>
              <a:t>□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Developmental abnormalities 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in rats (optic nerve, retina &amp; heart) 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Calibri"/>
                <a:cs typeface="Calibri"/>
              </a:rPr>
              <a:t>□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!! “Unexplained” IUFD 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in diabetics &amp; in defective FA oxidation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7848600" cy="762000"/>
          </a:xfrm>
        </p:spPr>
        <p:txBody>
          <a:bodyPr/>
          <a:lstStyle/>
          <a:p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B) Long-term </a:t>
            </a:r>
            <a:r>
              <a:rPr lang="en-US" sz="4000" dirty="0" err="1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Sequelae</a:t>
            </a:r>
            <a:endParaRPr lang="en-US" sz="40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" y="1447800"/>
            <a:ext cx="8991600" cy="51054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A) Systematic Literature Review 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en-US" sz="24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Mahanani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et al, Nutrients,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2021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 13, 4511) analyzing 16 studies out of 8304 searches:  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/>
                <a:cs typeface="Calibri"/>
              </a:rPr>
              <a:t>□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Higher mortality rate under 3 months, under one year, under 5 years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/>
                <a:cs typeface="Calibri"/>
              </a:rPr>
              <a:t>□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Shorter stature, lower BMI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/>
                <a:cs typeface="Calibri"/>
              </a:rPr>
              <a:t>□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Increased incidence of vision, hearing &amp; learning disabilities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/>
                <a:cs typeface="Calibri"/>
              </a:rPr>
              <a:t>□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Decreased financial success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B) Indonesian cross sectional data 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(Almond and </a:t>
            </a:r>
            <a:r>
              <a:rPr lang="en-US" sz="24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Mazumde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2011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): increased incidence of: 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/>
                <a:cs typeface="Calibri"/>
              </a:rPr>
              <a:t>□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Kidney diseases, hypertension, coronary HD, type-2 diabetes 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/>
                <a:cs typeface="Calibri"/>
              </a:rPr>
              <a:t>□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Smaller body size (shorter, thinner),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/>
                <a:cs typeface="Calibri"/>
              </a:rPr>
              <a:t>□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Mental/learning disabilities (doubled if fasting in early </a:t>
            </a:r>
            <a:r>
              <a:rPr lang="en-US" sz="24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preg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.)</a:t>
            </a:r>
          </a:p>
          <a:p>
            <a:pPr>
              <a:buNone/>
            </a:pPr>
            <a:endParaRPr lang="en-US" sz="2400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7848600" cy="1295400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Explanation of  Long-Term</a:t>
            </a:r>
            <a:b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 -</a:t>
            </a:r>
            <a:r>
              <a:rPr lang="en-US" sz="4000" dirty="0" err="1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ve</a:t>
            </a:r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 Health Effects</a:t>
            </a:r>
            <a:endParaRPr lang="en-US" sz="4000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6200" y="1752600"/>
            <a:ext cx="8991600" cy="47244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Exposure of the fetus to intrauterine stress: leads to </a:t>
            </a:r>
          </a:p>
          <a:p>
            <a:pPr marL="502920" indent="-457200">
              <a:buNone/>
            </a:pP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A) Oxidative stress</a:t>
            </a:r>
          </a:p>
          <a:p>
            <a:pPr marL="502920" indent="-457200">
              <a:buNone/>
            </a:pP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B) Adaptive mechanisms (fetal programming):</a:t>
            </a:r>
          </a:p>
          <a:p>
            <a:pPr marL="502920" indent="-457200">
              <a:buNone/>
            </a:pPr>
            <a:r>
              <a:rPr lang="en-US" sz="2800" dirty="0" smtClean="0">
                <a:solidFill>
                  <a:srgbClr val="002060"/>
                </a:solidFill>
                <a:latin typeface="Bookman Old Style"/>
                <a:cs typeface="Calibri" pitchFamily="34" charset="0"/>
              </a:rPr>
              <a:t>□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Many chronic diseases, typical for adults, find their origin due to adverse intrauterine conditions, e.g. nutritional shortage </a:t>
            </a:r>
          </a:p>
          <a:p>
            <a:pPr marL="502920" indent="-457200">
              <a:buNone/>
            </a:pPr>
            <a:r>
              <a:rPr lang="en-US" sz="2800" dirty="0" smtClean="0">
                <a:solidFill>
                  <a:srgbClr val="002060"/>
                </a:solidFill>
                <a:latin typeface="Bookman Old Style"/>
                <a:cs typeface="Calibri" pitchFamily="34" charset="0"/>
              </a:rPr>
              <a:t>□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Barker’s first publication in 1990 has now been established as </a:t>
            </a:r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fetal programming hypothesis, thrifty phenotype hypothesis  or Barker’s hypothesis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7848600" cy="838200"/>
          </a:xfrm>
        </p:spPr>
        <p:txBody>
          <a:bodyPr/>
          <a:lstStyle/>
          <a:p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A) Oxidative Stress</a:t>
            </a:r>
            <a:endParaRPr lang="en-US" sz="4000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88392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Evidence: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cord blood of IUGR infants due to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↓ nutrition contains: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↑ oxidative markers 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en-US" sz="24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malondialdehyde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) 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↓ antioxidants 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(glutathione, superoxide dismutase, </a:t>
            </a:r>
            <a:r>
              <a:rPr lang="en-US" sz="24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catalase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)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Explanation: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↓ Nutrition → ↑ </a:t>
            </a:r>
            <a:r>
              <a:rPr lang="en-US" sz="2400" b="1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catecholamines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(to supply FA as a source of energy by </a:t>
            </a:r>
            <a:r>
              <a:rPr lang="en-US" sz="24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glycolysis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) →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vascular endothelial injury 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→ ↑ oxidative markers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Consequence: 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Tissue injury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Pancreatic </a:t>
            </a:r>
            <a:r>
              <a:rPr lang="el-GR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β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-cells are sensitive to OS (have ↓ antioxidant enzymes), so early and ongoing exposure to OS → ↓ insulin secretion and eventual metabolic syndrome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686800" cy="914400"/>
          </a:xfrm>
        </p:spPr>
        <p:txBody>
          <a:bodyPr/>
          <a:lstStyle/>
          <a:p>
            <a:r>
              <a:rPr lang="en-US" sz="44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  B) Fetal Programming </a:t>
            </a:r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/>
            </a:r>
            <a:b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</a:br>
            <a:endParaRPr lang="en-US" sz="2000" b="0" dirty="0">
              <a:solidFill>
                <a:srgbClr val="C00000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6200" y="2133600"/>
            <a:ext cx="9067800" cy="36576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Aim:</a:t>
            </a:r>
            <a:endParaRPr lang="en-US" sz="2400" b="1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sz="24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1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) </a:t>
            </a:r>
            <a:r>
              <a:rPr lang="en-US" sz="24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Intrauterine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help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survival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and ↓ damage in an environment of insufficiency</a:t>
            </a:r>
          </a:p>
          <a:p>
            <a:pPr>
              <a:buNone/>
            </a:pPr>
            <a:r>
              <a:rPr lang="en-US" sz="24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) </a:t>
            </a:r>
            <a:r>
              <a:rPr lang="en-US" sz="2400" u="sng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Extrauterine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prepare for living 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in a similar </a:t>
            </a:r>
            <a:r>
              <a:rPr lang="en-US" sz="24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extrauterine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environment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Price: 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Bookman Old Style"/>
                <a:cs typeface="Calibri" pitchFamily="34" charset="0"/>
              </a:rPr>
              <a:t>□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Mismatch to the </a:t>
            </a:r>
            <a:r>
              <a:rPr lang="en-US" sz="2400" b="1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extrauterine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environment 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Bookman Old Style"/>
                <a:cs typeface="Calibri" pitchFamily="34" charset="0"/>
              </a:rPr>
              <a:t>□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Early onset of adult diseases 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or other health problems </a:t>
            </a:r>
          </a:p>
          <a:p>
            <a:pPr>
              <a:buNone/>
            </a:pPr>
            <a:endParaRPr lang="en-US" sz="2000" dirty="0"/>
          </a:p>
        </p:txBody>
      </p:sp>
      <p:sp>
        <p:nvSpPr>
          <p:cNvPr id="4" name="Rounded Rectangle 3"/>
          <p:cNvSpPr/>
          <p:nvPr/>
        </p:nvSpPr>
        <p:spPr>
          <a:xfrm>
            <a:off x="381000" y="1219200"/>
            <a:ext cx="8382000" cy="914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    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The body tries to postpone damage 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(due to ↓ nutrition)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   till after reaching its evolutionary goal which is procreation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04800" y="5410200"/>
            <a:ext cx="8534400" cy="914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  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Damage especially becomes prominent much later in life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 as 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degeneration sustained during the life time has taken its own toll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7848600" cy="10668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Adaptive Mechanisms</a:t>
            </a:r>
            <a:endParaRPr lang="en-US" sz="4000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2133600"/>
            <a:ext cx="8763000" cy="4191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1) Preferential growth of vital organs 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at the expense</a:t>
            </a:r>
          </a:p>
          <a:p>
            <a:pPr>
              <a:buNone/>
            </a:pP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of other organs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2) Organ maturation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at the expense of cell replication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3) Catch-up growth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4) A “thrifty phenotype” 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is acquired by the fetus-infant </a:t>
            </a:r>
            <a:endParaRPr lang="en-US" sz="2800" b="1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5) Modified gene expression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: epigenetic influence</a:t>
            </a:r>
          </a:p>
          <a:p>
            <a:pPr>
              <a:buNone/>
            </a:pPr>
            <a:endParaRPr lang="en-US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en-US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838200"/>
          </a:xfrm>
        </p:spPr>
        <p:txBody>
          <a:bodyPr/>
          <a:lstStyle/>
          <a:p>
            <a:r>
              <a:rPr lang="en-US" sz="36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1) Preferential Growth of Vital Organs</a:t>
            </a:r>
            <a:r>
              <a:rPr lang="en-US" sz="36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z="4800" dirty="0" smtClean="0">
                <a:effectLst>
                  <a:glow rad="101600">
                    <a:schemeClr val="bg1">
                      <a:alpha val="60000"/>
                    </a:schemeClr>
                  </a:glo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4800" dirty="0" smtClean="0">
                <a:effectLst>
                  <a:glow rad="101600">
                    <a:schemeClr val="bg1">
                      <a:alpha val="60000"/>
                    </a:schemeClr>
                  </a:glo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effectLst>
                  <a:glow rad="101600">
                    <a:schemeClr val="bg1">
                      <a:alpha val="60000"/>
                    </a:schemeClr>
                  </a:glow>
                  <a:reflection blurRad="6350" stA="55000" endA="300" endPos="45500" dir="5400000" sy="-100000" algn="bl" rotWithShape="0"/>
                </a:effectLst>
              </a:rPr>
              <a:t>       </a:t>
            </a:r>
            <a:endParaRPr lang="en-US" dirty="0">
              <a:solidFill>
                <a:srgbClr val="0070C0"/>
              </a:solidFill>
              <a:effectLst>
                <a:glow rad="101600">
                  <a:schemeClr val="bg1">
                    <a:alpha val="60000"/>
                  </a:schemeClr>
                </a:glo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00" y="1143000"/>
            <a:ext cx="8991600" cy="62484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sz="310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20000"/>
              </a:lnSpc>
              <a:buNone/>
            </a:pPr>
            <a:r>
              <a:rPr lang="en-US" sz="3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Preferred organs:</a:t>
            </a:r>
            <a:endParaRPr lang="en-US" sz="3000" b="1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20000"/>
              </a:lnSpc>
              <a:buNone/>
            </a:pP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</a:t>
            </a:r>
            <a:r>
              <a:rPr lang="en-US" sz="2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Brain 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at the expense of kidney, pancreas, muscles, limbs </a:t>
            </a:r>
          </a:p>
          <a:p>
            <a:pPr>
              <a:lnSpc>
                <a:spcPct val="120000"/>
              </a:lnSpc>
              <a:buNone/>
            </a:pP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</a:t>
            </a:r>
            <a:r>
              <a:rPr lang="en-US" sz="2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Placenta 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at the expense of the fetal body in order to allow</a:t>
            </a:r>
          </a:p>
          <a:p>
            <a:pPr>
              <a:lnSpc>
                <a:spcPct val="120000"/>
              </a:lnSpc>
              <a:buNone/>
            </a:pP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the placenta to extract more nutrients</a:t>
            </a:r>
          </a:p>
          <a:p>
            <a:pPr>
              <a:lnSpc>
                <a:spcPct val="120000"/>
              </a:lnSpc>
              <a:buNone/>
            </a:pPr>
            <a:r>
              <a:rPr lang="en-US" sz="3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Evidence:</a:t>
            </a:r>
          </a:p>
          <a:p>
            <a:pPr>
              <a:lnSpc>
                <a:spcPct val="120000"/>
              </a:lnSpc>
              <a:buNone/>
            </a:pP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</a:t>
            </a:r>
            <a:r>
              <a:rPr lang="en-US" sz="2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IUGR rats 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have ↓ glucose transporter mRNA in skeletal </a:t>
            </a:r>
          </a:p>
          <a:p>
            <a:pPr>
              <a:lnSpc>
                <a:spcPct val="120000"/>
              </a:lnSpc>
              <a:buNone/>
            </a:pP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muscles and lungs while unaffected in their brains</a:t>
            </a:r>
          </a:p>
          <a:p>
            <a:pPr>
              <a:lnSpc>
                <a:spcPct val="120000"/>
              </a:lnSpc>
              <a:buNone/>
            </a:pP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</a:t>
            </a:r>
            <a:r>
              <a:rPr lang="en-US" sz="2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IUGR babies 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due to dietary insufficiency have ↓ No. of </a:t>
            </a:r>
          </a:p>
          <a:p>
            <a:pPr>
              <a:lnSpc>
                <a:spcPct val="120000"/>
              </a:lnSpc>
              <a:buNone/>
            </a:pPr>
            <a:r>
              <a:rPr lang="en-US" sz="26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nephrons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per kidney</a:t>
            </a:r>
          </a:p>
          <a:p>
            <a:pPr>
              <a:buNone/>
            </a:pPr>
            <a:endParaRPr lang="en-US" sz="2400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en-US" sz="2400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sz="2400" dirty="0" smtClean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990600"/>
            <a:ext cx="8305800" cy="51816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3000" b="1" dirty="0" smtClean="0"/>
              <a:t>Consequences: </a:t>
            </a:r>
            <a:r>
              <a:rPr lang="en-US" sz="2600" dirty="0" smtClean="0">
                <a:solidFill>
                  <a:srgbClr val="002060"/>
                </a:solidFill>
              </a:rPr>
              <a:t>organs mainly affected are those undergoing</a:t>
            </a:r>
          </a:p>
          <a:p>
            <a:pPr>
              <a:buNone/>
            </a:pPr>
            <a:r>
              <a:rPr lang="en-US" sz="2600" dirty="0" smtClean="0">
                <a:solidFill>
                  <a:srgbClr val="002060"/>
                </a:solidFill>
              </a:rPr>
              <a:t>their </a:t>
            </a:r>
            <a:r>
              <a:rPr lang="en-US" sz="2600" b="1" dirty="0" smtClean="0">
                <a:solidFill>
                  <a:srgbClr val="002060"/>
                </a:solidFill>
              </a:rPr>
              <a:t>“critical growth period” ;</a:t>
            </a:r>
            <a:r>
              <a:rPr lang="en-US" sz="2600" dirty="0" smtClean="0">
                <a:solidFill>
                  <a:srgbClr val="002060"/>
                </a:solidFill>
              </a:rPr>
              <a:t> short periods of ↓ nutrition </a:t>
            </a:r>
          </a:p>
          <a:p>
            <a:pPr>
              <a:buNone/>
            </a:pPr>
            <a:r>
              <a:rPr lang="en-US" sz="2600" dirty="0" smtClean="0">
                <a:solidFill>
                  <a:srgbClr val="002060"/>
                </a:solidFill>
              </a:rPr>
              <a:t>can cause damage to these organs (Barker, 1997)-  </a:t>
            </a:r>
          </a:p>
          <a:p>
            <a:pPr marL="502920" indent="-457200">
              <a:buNone/>
            </a:pPr>
            <a:r>
              <a:rPr lang="en-US" sz="2600" b="1" dirty="0" smtClean="0">
                <a:solidFill>
                  <a:srgbClr val="002060"/>
                </a:solidFill>
              </a:rPr>
              <a:t>1) Kidney:</a:t>
            </a:r>
            <a:r>
              <a:rPr lang="en-US" sz="2600" dirty="0" smtClean="0">
                <a:solidFill>
                  <a:srgbClr val="002060"/>
                </a:solidFill>
              </a:rPr>
              <a:t> ↓ No. of </a:t>
            </a:r>
            <a:r>
              <a:rPr lang="en-US" sz="2600" dirty="0" err="1" smtClean="0">
                <a:solidFill>
                  <a:srgbClr val="002060"/>
                </a:solidFill>
              </a:rPr>
              <a:t>nephrons</a:t>
            </a:r>
            <a:r>
              <a:rPr lang="en-US" sz="2600" dirty="0" smtClean="0">
                <a:solidFill>
                  <a:srgbClr val="002060"/>
                </a:solidFill>
              </a:rPr>
              <a:t> + further ↓</a:t>
            </a:r>
          </a:p>
          <a:p>
            <a:pPr marL="502920" indent="-457200">
              <a:buNone/>
            </a:pPr>
            <a:r>
              <a:rPr lang="en-US" sz="2600" dirty="0" smtClean="0">
                <a:solidFill>
                  <a:srgbClr val="002060"/>
                </a:solidFill>
              </a:rPr>
              <a:t>by aging → </a:t>
            </a:r>
            <a:r>
              <a:rPr lang="en-US" sz="2600" u="sng" dirty="0" smtClean="0">
                <a:solidFill>
                  <a:srgbClr val="002060"/>
                </a:solidFill>
              </a:rPr>
              <a:t>renal hypertension</a:t>
            </a:r>
            <a:r>
              <a:rPr lang="en-US" sz="2600" dirty="0" smtClean="0">
                <a:solidFill>
                  <a:srgbClr val="002060"/>
                </a:solidFill>
              </a:rPr>
              <a:t> &amp; further</a:t>
            </a:r>
          </a:p>
          <a:p>
            <a:pPr marL="502920" indent="-457200">
              <a:buNone/>
            </a:pPr>
            <a:r>
              <a:rPr lang="en-US" sz="2600" u="sng" dirty="0" smtClean="0">
                <a:solidFill>
                  <a:srgbClr val="002060"/>
                </a:solidFill>
              </a:rPr>
              <a:t>kidney</a:t>
            </a:r>
            <a:r>
              <a:rPr lang="en-US" sz="2600" dirty="0" smtClean="0">
                <a:solidFill>
                  <a:srgbClr val="002060"/>
                </a:solidFill>
              </a:rPr>
              <a:t> </a:t>
            </a:r>
            <a:r>
              <a:rPr lang="en-US" sz="2600" u="sng" dirty="0" smtClean="0">
                <a:solidFill>
                  <a:srgbClr val="002060"/>
                </a:solidFill>
              </a:rPr>
              <a:t>disease</a:t>
            </a:r>
            <a:r>
              <a:rPr lang="en-US" sz="2600" dirty="0" smtClean="0">
                <a:solidFill>
                  <a:srgbClr val="002060"/>
                </a:solidFill>
              </a:rPr>
              <a:t> -</a:t>
            </a:r>
          </a:p>
          <a:p>
            <a:pPr>
              <a:buNone/>
            </a:pPr>
            <a:r>
              <a:rPr lang="en-US" sz="2600" b="1" dirty="0" smtClean="0">
                <a:solidFill>
                  <a:srgbClr val="002060"/>
                </a:solidFill>
              </a:rPr>
              <a:t>2) Pancreas: </a:t>
            </a:r>
            <a:r>
              <a:rPr lang="el-GR" sz="2600" dirty="0" smtClean="0">
                <a:solidFill>
                  <a:srgbClr val="002060"/>
                </a:solidFill>
              </a:rPr>
              <a:t>β</a:t>
            </a:r>
            <a:r>
              <a:rPr lang="en-US" sz="2600" dirty="0" smtClean="0">
                <a:solidFill>
                  <a:srgbClr val="002060"/>
                </a:solidFill>
              </a:rPr>
              <a:t>-cell </a:t>
            </a:r>
            <a:r>
              <a:rPr lang="en-US" sz="2600" dirty="0" err="1" smtClean="0">
                <a:solidFill>
                  <a:srgbClr val="002060"/>
                </a:solidFill>
              </a:rPr>
              <a:t>hypoplasia</a:t>
            </a:r>
            <a:r>
              <a:rPr lang="en-US" sz="2600" dirty="0" smtClean="0">
                <a:solidFill>
                  <a:srgbClr val="002060"/>
                </a:solidFill>
              </a:rPr>
              <a:t> → later </a:t>
            </a:r>
            <a:r>
              <a:rPr lang="en-US" sz="2600" u="sng" dirty="0" smtClean="0">
                <a:solidFill>
                  <a:srgbClr val="002060"/>
                </a:solidFill>
              </a:rPr>
              <a:t>DM</a:t>
            </a:r>
          </a:p>
          <a:p>
            <a:pPr>
              <a:buNone/>
            </a:pPr>
            <a:r>
              <a:rPr lang="en-US" sz="2600" b="1" dirty="0" smtClean="0">
                <a:solidFill>
                  <a:srgbClr val="002060"/>
                </a:solidFill>
              </a:rPr>
              <a:t>3) Cellular IR</a:t>
            </a:r>
            <a:r>
              <a:rPr lang="en-US" sz="2600" dirty="0" smtClean="0">
                <a:solidFill>
                  <a:srgbClr val="002060"/>
                </a:solidFill>
              </a:rPr>
              <a:t>, as a defense mechanism against hypoglycemia: → </a:t>
            </a:r>
          </a:p>
          <a:p>
            <a:pPr>
              <a:buNone/>
            </a:pPr>
            <a:r>
              <a:rPr lang="en-US" sz="2600" dirty="0" smtClean="0">
                <a:solidFill>
                  <a:srgbClr val="002060"/>
                </a:solidFill>
              </a:rPr>
              <a:t>□ </a:t>
            </a:r>
            <a:r>
              <a:rPr lang="en-US" sz="2600" u="sng" dirty="0" smtClean="0">
                <a:solidFill>
                  <a:srgbClr val="002060"/>
                </a:solidFill>
              </a:rPr>
              <a:t>Smaller</a:t>
            </a:r>
            <a:r>
              <a:rPr lang="en-US" sz="2600" dirty="0" smtClean="0">
                <a:solidFill>
                  <a:srgbClr val="002060"/>
                </a:solidFill>
              </a:rPr>
              <a:t> </a:t>
            </a:r>
            <a:r>
              <a:rPr lang="en-US" sz="2600" u="sng" dirty="0" smtClean="0">
                <a:solidFill>
                  <a:srgbClr val="002060"/>
                </a:solidFill>
              </a:rPr>
              <a:t>body</a:t>
            </a:r>
            <a:r>
              <a:rPr lang="en-US" sz="2600" dirty="0" smtClean="0">
                <a:solidFill>
                  <a:srgbClr val="002060"/>
                </a:solidFill>
              </a:rPr>
              <a:t> </a:t>
            </a:r>
            <a:r>
              <a:rPr lang="en-US" sz="2600" u="sng" dirty="0" smtClean="0">
                <a:solidFill>
                  <a:srgbClr val="002060"/>
                </a:solidFill>
              </a:rPr>
              <a:t>size</a:t>
            </a:r>
            <a:r>
              <a:rPr lang="en-US" sz="2600" dirty="0" smtClean="0">
                <a:solidFill>
                  <a:srgbClr val="002060"/>
                </a:solidFill>
              </a:rPr>
              <a:t> (thinner &amp;/or shorter) due to ↓ glucose &amp; </a:t>
            </a:r>
          </a:p>
          <a:p>
            <a:pPr>
              <a:buNone/>
            </a:pPr>
            <a:r>
              <a:rPr lang="en-US" sz="2600" dirty="0" smtClean="0">
                <a:solidFill>
                  <a:srgbClr val="002060"/>
                </a:solidFill>
              </a:rPr>
              <a:t>nutrient uptake by tissues</a:t>
            </a:r>
          </a:p>
          <a:p>
            <a:pPr>
              <a:buNone/>
            </a:pPr>
            <a:r>
              <a:rPr lang="en-US" sz="2600" dirty="0" smtClean="0">
                <a:solidFill>
                  <a:srgbClr val="002060"/>
                </a:solidFill>
              </a:rPr>
              <a:t>□ Type-2 DM on the long term</a:t>
            </a:r>
          </a:p>
          <a:p>
            <a:pPr>
              <a:buNone/>
            </a:pPr>
            <a:r>
              <a:rPr lang="en-US" sz="2600" b="1" dirty="0" smtClean="0">
                <a:solidFill>
                  <a:srgbClr val="002060"/>
                </a:solidFill>
              </a:rPr>
              <a:t>4) CNS: </a:t>
            </a:r>
            <a:r>
              <a:rPr lang="en-US" sz="2600" dirty="0" smtClean="0">
                <a:solidFill>
                  <a:srgbClr val="002060"/>
                </a:solidFill>
              </a:rPr>
              <a:t>↓ cognitive functions </a:t>
            </a:r>
          </a:p>
          <a:p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4419600" y="1447800"/>
            <a:ext cx="3733800" cy="38100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609600" y="1828800"/>
            <a:ext cx="6172200" cy="38100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5943600" y="2514600"/>
            <a:ext cx="2514600" cy="1066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&amp; early onset of kidney disease</a:t>
            </a:r>
            <a:endParaRPr lang="en-US" sz="24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7848600" cy="1219200"/>
          </a:xfrm>
        </p:spPr>
        <p:txBody>
          <a:bodyPr/>
          <a:lstStyle/>
          <a:p>
            <a:r>
              <a:rPr lang="en-US" sz="36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2) Organ Maturation at the</a:t>
            </a:r>
            <a:br>
              <a:rPr lang="en-US" sz="36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36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Expense of Cell Replication</a:t>
            </a:r>
            <a:r>
              <a:rPr lang="en-US" sz="36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         </a:t>
            </a:r>
            <a:endParaRPr lang="en-US" sz="3600" dirty="0">
              <a:solidFill>
                <a:srgbClr val="0070C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0" y="1676400"/>
            <a:ext cx="8686800" cy="49530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Value:</a:t>
            </a:r>
            <a:r>
              <a:rPr lang="en-US" sz="2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to prepare itself for an expected preterm delivery</a:t>
            </a:r>
          </a:p>
          <a:p>
            <a:pPr>
              <a:buNone/>
            </a:pPr>
            <a: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Consequences:</a:t>
            </a:r>
          </a:p>
          <a:p>
            <a:pPr>
              <a:buNone/>
            </a:pPr>
            <a:r>
              <a:rPr lang="en-US" sz="2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a) ↓ cell No. per organ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→ </a:t>
            </a:r>
            <a:r>
              <a:rPr lang="en-US" sz="26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rapid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aging</a:t>
            </a:r>
          </a:p>
          <a:p>
            <a:pPr>
              <a:buNone/>
            </a:pPr>
            <a:r>
              <a:rPr lang="en-US" sz="2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b) ↑ production of stress hormones: </a:t>
            </a:r>
          </a:p>
          <a:p>
            <a:pPr>
              <a:buNone/>
            </a:pPr>
            <a:r>
              <a:rPr lang="en-US" sz="2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1- </a:t>
            </a:r>
            <a:r>
              <a:rPr lang="en-US" sz="2600" b="1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↑ CRH 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→ “hypothalamic-pituitary-adrenal axis programming”: </a:t>
            </a:r>
          </a:p>
          <a:p>
            <a:pPr>
              <a:buNone/>
            </a:pPr>
            <a:r>
              <a:rPr lang="en-US" sz="2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→ ↑ ACTH and corticosteroids → later </a:t>
            </a:r>
            <a:r>
              <a:rPr lang="en-US" sz="26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hypertension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26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↑ BG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 IR</a:t>
            </a:r>
          </a:p>
          <a:p>
            <a:pPr>
              <a:buNone/>
            </a:pPr>
            <a:r>
              <a:rPr lang="en-US" sz="2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</a:t>
            </a:r>
            <a:r>
              <a:rPr lang="en-US" sz="26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Cognitive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dysfunction (? corticosteroid effect) </a:t>
            </a:r>
          </a:p>
          <a:p>
            <a:pPr>
              <a:buNone/>
            </a:pPr>
            <a:r>
              <a:rPr lang="en-US" sz="2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2- </a:t>
            </a:r>
            <a:r>
              <a:rPr lang="en-US" sz="2600" b="1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↑ </a:t>
            </a:r>
            <a:r>
              <a:rPr lang="en-US" sz="2600" b="1" u="sng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Catecholamines</a:t>
            </a:r>
            <a:r>
              <a:rPr lang="en-US" sz="2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: </a:t>
            </a:r>
          </a:p>
          <a:p>
            <a:pPr marL="502920" indent="-457200">
              <a:buNone/>
            </a:pPr>
            <a:r>
              <a:rPr lang="en-US" sz="2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→ ↑ </a:t>
            </a:r>
            <a:r>
              <a:rPr lang="en-US" sz="26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Lipolysis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→ ↑ </a:t>
            </a:r>
            <a:r>
              <a:rPr lang="en-US" sz="26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ketone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bodies</a:t>
            </a:r>
          </a:p>
          <a:p>
            <a:pPr marL="502920" indent="-457200">
              <a:buNone/>
            </a:pPr>
            <a:r>
              <a:rPr lang="en-US" sz="2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? Vascular endothelial injury → </a:t>
            </a:r>
            <a:r>
              <a:rPr lang="en-US" sz="26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hypertension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and </a:t>
            </a:r>
            <a:r>
              <a:rPr lang="en-US" sz="26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coronary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HD</a:t>
            </a:r>
          </a:p>
          <a:p>
            <a:pPr marL="502920" indent="-457200">
              <a:buAutoNum type="alphaLcParenR"/>
            </a:pPr>
            <a:endParaRPr lang="en-US" sz="22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en-US" sz="22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en-US" sz="22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848600" cy="914400"/>
          </a:xfrm>
        </p:spPr>
        <p:txBody>
          <a:bodyPr/>
          <a:lstStyle/>
          <a:p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3) Catch-up Growth</a:t>
            </a:r>
            <a:endParaRPr lang="en-US" sz="4000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4294967295"/>
          </p:nvPr>
        </p:nvSpPr>
        <p:spPr>
          <a:xfrm>
            <a:off x="76200" y="1371600"/>
            <a:ext cx="8077200" cy="5029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Definition: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The IUGR baby due to ↓ nutrition will have the ability of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compensatory overgrowth 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in the 1</a:t>
            </a:r>
            <a:r>
              <a:rPr lang="en-US" sz="2400" baseline="300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st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two years, since it has acquired high tendency to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store fat 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(? related to </a:t>
            </a:r>
            <a:r>
              <a:rPr lang="en-US" sz="24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leptin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) 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Value: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Fat storage is beneficial to meet the </a:t>
            </a:r>
            <a:r>
              <a:rPr lang="en-US" sz="24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in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u="sng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utero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↓ nutrition &amp; to accomplish the proper </a:t>
            </a:r>
            <a:r>
              <a:rPr lang="en-US" sz="2400" u="sng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extrauterine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catch-up growth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Complications: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After delivery in an environment of abundance                        →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overcompensation 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frequently occurs with                            ↑ fat deposition → adult </a:t>
            </a:r>
            <a:r>
              <a:rPr lang="en-US" sz="24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obesity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and </a:t>
            </a:r>
            <a:r>
              <a:rPr lang="en-US" sz="24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metabolic             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syndrome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-</a:t>
            </a:r>
            <a:endParaRPr lang="en-US" sz="20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n-US" sz="2400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6400800" y="4038600"/>
            <a:ext cx="2667000" cy="2438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“Intra-uterine adaptation” </a:t>
            </a:r>
          </a:p>
          <a:p>
            <a:pPr algn="ctr"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would have changed into</a:t>
            </a:r>
          </a:p>
          <a:p>
            <a:pPr algn="ctr"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“post-natal </a:t>
            </a:r>
            <a:r>
              <a:rPr lang="en-US" sz="2400" b="1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maladaptation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7848600" cy="1447800"/>
          </a:xfrm>
        </p:spPr>
        <p:txBody>
          <a:bodyPr/>
          <a:lstStyle/>
          <a:p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4) The fetus-infant acquires </a:t>
            </a:r>
            <a:b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a “Thrifty Phenotype”</a:t>
            </a:r>
            <a:r>
              <a:rPr lang="en-US" sz="4800" dirty="0" smtClean="0">
                <a:solidFill>
                  <a:srgbClr val="C00000"/>
                </a:solidFill>
              </a:rPr>
              <a:t/>
            </a:r>
            <a:br>
              <a:rPr lang="en-US" sz="4800" dirty="0" smtClean="0">
                <a:solidFill>
                  <a:srgbClr val="C0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2514600"/>
            <a:ext cx="8534400" cy="40386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Meaning = </a:t>
            </a:r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“efficient metabolism with reduced energy 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expenditure” 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(lower metabolic rate &amp; reduced level of</a:t>
            </a:r>
          </a:p>
          <a:p>
            <a:pPr>
              <a:buNone/>
            </a:pPr>
            <a:r>
              <a:rPr lang="en-US" sz="28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behavioural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activity)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Consequences</a:t>
            </a:r>
            <a:r>
              <a:rPr lang="en-US" sz="28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: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this may lead later on to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Obesity       </a:t>
            </a:r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</a:t>
            </a:r>
            <a:r>
              <a:rPr lang="en-US" sz="28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Dislipidemia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      </a:t>
            </a:r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CVS diseases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848600" cy="1371600"/>
          </a:xfrm>
        </p:spPr>
        <p:txBody>
          <a:bodyPr/>
          <a:lstStyle/>
          <a:p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5) Modified Gene Expression</a:t>
            </a:r>
            <a:b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 (Epigenetic Modification)</a:t>
            </a:r>
            <a:r>
              <a:rPr lang="en-US" sz="4800" dirty="0" smtClean="0">
                <a:solidFill>
                  <a:srgbClr val="C00000"/>
                </a:solidFill>
              </a:rPr>
              <a:t/>
            </a:r>
            <a:br>
              <a:rPr lang="en-US" sz="4800" dirty="0" smtClean="0">
                <a:solidFill>
                  <a:srgbClr val="C0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2590800"/>
            <a:ext cx="8077200" cy="42672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sz="2800" b="1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3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□ Definition of </a:t>
            </a:r>
            <a:r>
              <a:rPr lang="en-US" sz="3800" b="1" dirty="0" err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epigenetics</a:t>
            </a:r>
            <a:r>
              <a:rPr lang="en-US" sz="3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sz="3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heritable changes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not caused by a change in DNA sequence, but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caused by a change in gene expression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□ Gene expression </a:t>
            </a:r>
            <a:r>
              <a:rPr lang="en-US" sz="3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is partly influenced by the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surrounding intrauterine environment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□ Mechanism of </a:t>
            </a:r>
            <a:r>
              <a:rPr lang="en-US" sz="3800" b="1" dirty="0" err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epigenetics</a:t>
            </a:r>
            <a:r>
              <a:rPr lang="en-US" sz="3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sz="3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gene </a:t>
            </a:r>
            <a:r>
              <a:rPr lang="en-US" sz="38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methylation</a:t>
            </a:r>
            <a:r>
              <a:rPr lang="en-US" sz="3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 …</a:t>
            </a:r>
          </a:p>
          <a:p>
            <a:pPr marL="0" indent="0">
              <a:lnSpc>
                <a:spcPct val="80000"/>
              </a:lnSpc>
              <a:buNone/>
            </a:pPr>
            <a:endParaRPr lang="en-US" sz="2000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n-US" sz="24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en-US" sz="2400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sz="2800" dirty="0" smtClean="0"/>
              <a:t> </a:t>
            </a:r>
          </a:p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209800" y="1828800"/>
            <a:ext cx="4648200" cy="76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Thrifty “Genotype” Theory</a:t>
            </a:r>
            <a:endParaRPr lang="en-US" sz="28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" name="Picture 9" descr="Picture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4724401"/>
            <a:ext cx="1828800" cy="17526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95000"/>
              </a:srgbClr>
            </a:outerShdw>
          </a:effectLst>
        </p:spPr>
      </p:pic>
      <p:pic>
        <p:nvPicPr>
          <p:cNvPr id="12" name="Picture 11" descr="Picture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1871662"/>
            <a:ext cx="1981200" cy="262413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97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838200"/>
            <a:ext cx="8458200" cy="5486400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800" b="1" dirty="0" smtClean="0"/>
              <a:t>Possible epigenetic stimulus during fasting: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2060"/>
                </a:solidFill>
              </a:rPr>
              <a:t>1) Maternal stress </a:t>
            </a:r>
            <a:r>
              <a:rPr lang="en-US" sz="2400" dirty="0" smtClean="0">
                <a:solidFill>
                  <a:srgbClr val="002060"/>
                </a:solidFill>
              </a:rPr>
              <a:t>due to hunger or anxiety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2060"/>
                </a:solidFill>
              </a:rPr>
              <a:t>2) Fetal stress </a:t>
            </a:r>
            <a:r>
              <a:rPr lang="en-US" sz="2400" dirty="0" smtClean="0">
                <a:solidFill>
                  <a:srgbClr val="002060"/>
                </a:solidFill>
              </a:rPr>
              <a:t>due to ↓ nutrition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800" b="1" dirty="0" smtClean="0"/>
              <a:t>Mechanism: </a:t>
            </a:r>
            <a:r>
              <a:rPr lang="en-US" sz="2800" b="1" dirty="0" smtClean="0">
                <a:solidFill>
                  <a:srgbClr val="002060"/>
                </a:solidFill>
              </a:rPr>
              <a:t>“</a:t>
            </a:r>
            <a:r>
              <a:rPr lang="en-US" sz="2400" b="1" dirty="0" smtClean="0">
                <a:solidFill>
                  <a:srgbClr val="002060"/>
                </a:solidFill>
              </a:rPr>
              <a:t>hypoth.-pituitary-adrenal axis programming”: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□ ↑ corticosteroids (due to stress) bind to </a:t>
            </a:r>
            <a:r>
              <a:rPr lang="en-US" sz="2400" dirty="0" err="1" smtClean="0">
                <a:solidFill>
                  <a:srgbClr val="002060"/>
                </a:solidFill>
              </a:rPr>
              <a:t>intracytoplasmic</a:t>
            </a:r>
            <a:endParaRPr lang="en-US" sz="2400" dirty="0" smtClean="0">
              <a:solidFill>
                <a:srgbClr val="002060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receptors of nerve cells → alteration of their genomic action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(i.e. change of cell function)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□ The main target for CS is GCR in the hippocampus which is a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part of the limbic system → the limbic-</a:t>
            </a:r>
            <a:r>
              <a:rPr lang="en-US" sz="2400" dirty="0" err="1" smtClean="0">
                <a:solidFill>
                  <a:srgbClr val="002060"/>
                </a:solidFill>
              </a:rPr>
              <a:t>hypthalamic</a:t>
            </a:r>
            <a:r>
              <a:rPr lang="en-US" sz="2400" dirty="0" smtClean="0">
                <a:solidFill>
                  <a:srgbClr val="002060"/>
                </a:solidFill>
              </a:rPr>
              <a:t>-pituitary-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adrenal axis is genetically programmed for </a:t>
            </a:r>
            <a:r>
              <a:rPr lang="en-US" sz="2400" b="1" dirty="0" smtClean="0">
                <a:solidFill>
                  <a:srgbClr val="002060"/>
                </a:solidFill>
              </a:rPr>
              <a:t>↑ </a:t>
            </a:r>
            <a:r>
              <a:rPr lang="en-US" sz="2400" b="1" dirty="0" err="1" smtClean="0">
                <a:solidFill>
                  <a:srgbClr val="002060"/>
                </a:solidFill>
              </a:rPr>
              <a:t>cortisol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dirty="0" smtClean="0">
                <a:solidFill>
                  <a:srgbClr val="002060"/>
                </a:solidFill>
              </a:rPr>
              <a:t>secretion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8229600" cy="4953000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800" b="1" dirty="0" smtClean="0"/>
              <a:t>Evidence: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2060"/>
                </a:solidFill>
              </a:rPr>
              <a:t>□ Fetal corticosteroid exposure </a:t>
            </a:r>
            <a:r>
              <a:rPr lang="en-US" sz="2400" dirty="0" smtClean="0">
                <a:solidFill>
                  <a:srgbClr val="002060"/>
                </a:solidFill>
              </a:rPr>
              <a:t>(endogenous or exogenous)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has been shown to have profound effect on its </a:t>
            </a:r>
            <a:r>
              <a:rPr lang="en-US" sz="2400" dirty="0" err="1" smtClean="0">
                <a:solidFill>
                  <a:srgbClr val="002060"/>
                </a:solidFill>
              </a:rPr>
              <a:t>epigenome</a:t>
            </a:r>
            <a:endParaRPr lang="en-US" sz="24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&amp; the gene mostly affected is </a:t>
            </a:r>
            <a:r>
              <a:rPr lang="en-US" sz="2400" dirty="0" err="1" smtClean="0">
                <a:solidFill>
                  <a:srgbClr val="002060"/>
                </a:solidFill>
              </a:rPr>
              <a:t>hippocampal</a:t>
            </a:r>
            <a:r>
              <a:rPr lang="en-US" sz="2400" dirty="0" smtClean="0">
                <a:solidFill>
                  <a:srgbClr val="002060"/>
                </a:solidFill>
              </a:rPr>
              <a:t> GCR gene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2060"/>
                </a:solidFill>
              </a:rPr>
              <a:t>□ Food deprivation in famines</a:t>
            </a:r>
            <a:r>
              <a:rPr lang="en-US" sz="2400" dirty="0" smtClean="0">
                <a:solidFill>
                  <a:srgbClr val="002060"/>
                </a:solidFill>
              </a:rPr>
              <a:t>: → IUGR in many generations 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due to IGF-2 gene </a:t>
            </a:r>
            <a:r>
              <a:rPr lang="en-US" sz="2400" dirty="0" err="1" smtClean="0">
                <a:solidFill>
                  <a:srgbClr val="002060"/>
                </a:solidFill>
              </a:rPr>
              <a:t>dysregulation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□ The epigenetic change caused by protein restriction in rats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could be reversed by </a:t>
            </a:r>
            <a:r>
              <a:rPr lang="en-US" sz="2400" dirty="0" err="1" smtClean="0">
                <a:solidFill>
                  <a:srgbClr val="002060"/>
                </a:solidFill>
              </a:rPr>
              <a:t>methionine</a:t>
            </a:r>
            <a:r>
              <a:rPr lang="en-US" sz="2400" dirty="0" smtClean="0">
                <a:solidFill>
                  <a:srgbClr val="002060"/>
                </a:solidFill>
              </a:rPr>
              <a:t> supplementation as a methyl 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donor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7848600" cy="8382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Items</a:t>
            </a:r>
            <a:endParaRPr lang="en-US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52400" y="1295400"/>
            <a:ext cx="89154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1) Islamic opinion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2) Conditions which may contraindicate fasting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3) Fasting in the uncomplicated pregnancy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Proponents </a:t>
            </a:r>
            <a:r>
              <a:rPr lang="en-US" sz="3200" dirty="0" err="1" smtClean="0">
                <a:solidFill>
                  <a:srgbClr val="002060"/>
                </a:solidFill>
                <a:latin typeface="Calibri"/>
                <a:cs typeface="Calibri"/>
              </a:rPr>
              <a:t>vs</a:t>
            </a: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 against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Possible short &amp; long-term negative fetal </a:t>
            </a:r>
            <a:r>
              <a:rPr lang="en-US" sz="3200" dirty="0" err="1" smtClean="0">
                <a:solidFill>
                  <a:srgbClr val="002060"/>
                </a:solidFill>
                <a:latin typeface="Calibri"/>
                <a:cs typeface="Calibri"/>
              </a:rPr>
              <a:t>sequelae</a:t>
            </a: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Possible maternal </a:t>
            </a:r>
            <a:r>
              <a:rPr lang="en-US" sz="3200" dirty="0" err="1" smtClean="0">
                <a:solidFill>
                  <a:srgbClr val="002060"/>
                </a:solidFill>
                <a:latin typeface="Calibri"/>
                <a:cs typeface="Calibri"/>
              </a:rPr>
              <a:t>illhealth</a:t>
            </a: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 effects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Debatable points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Advice for those who choose fasting </a:t>
            </a:r>
            <a:endParaRPr lang="en-US" sz="2400" dirty="0" smtClean="0">
              <a:solidFill>
                <a:srgbClr val="002060"/>
              </a:solidFill>
              <a:latin typeface="Calibri"/>
              <a:cs typeface="Calibri"/>
            </a:endParaRPr>
          </a:p>
          <a:p>
            <a:pPr>
              <a:buNone/>
            </a:pP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4419600"/>
            <a:ext cx="6172200" cy="6096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8200"/>
            <a:ext cx="7848600" cy="1524000"/>
          </a:xfrm>
        </p:spPr>
        <p:txBody>
          <a:bodyPr/>
          <a:lstStyle/>
          <a:p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Possible Maternal </a:t>
            </a:r>
            <a:b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Negative Health Effects</a:t>
            </a:r>
            <a:endParaRPr lang="en-US" sz="40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3048000"/>
            <a:ext cx="7848600" cy="2590800"/>
          </a:xfrm>
        </p:spPr>
        <p:txBody>
          <a:bodyPr>
            <a:normAutofit/>
          </a:bodyPr>
          <a:lstStyle/>
          <a:p>
            <a:pPr marL="502920" indent="-457200"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1) Maternal </a:t>
            </a:r>
            <a:r>
              <a:rPr lang="en-US" sz="3200" dirty="0" err="1" smtClean="0">
                <a:solidFill>
                  <a:srgbClr val="002060"/>
                </a:solidFill>
              </a:rPr>
              <a:t>hypohydration</a:t>
            </a:r>
            <a:endParaRPr lang="en-US" sz="3200" dirty="0" smtClean="0">
              <a:solidFill>
                <a:srgbClr val="002060"/>
              </a:solidFill>
            </a:endParaRPr>
          </a:p>
          <a:p>
            <a:pPr marL="502920" indent="-457200"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2) Gestational diabetes mellitus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7848600" cy="914400"/>
          </a:xfrm>
        </p:spPr>
        <p:txBody>
          <a:bodyPr/>
          <a:lstStyle/>
          <a:p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1) Maternal </a:t>
            </a:r>
            <a:r>
              <a:rPr lang="en-US" sz="4000" dirty="0" err="1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Hypohydration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85800" y="1447800"/>
            <a:ext cx="8229600" cy="47244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Intermittent </a:t>
            </a:r>
            <a:r>
              <a:rPr lang="en-US" sz="2400" b="1" dirty="0" err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hypohydration</a:t>
            </a: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: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</a:t>
            </a:r>
            <a:r>
              <a:rPr lang="en-US" sz="24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Drinking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tends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to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be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associated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with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eating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 so when access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to food is ↓ fluid intake is voluntarily ↓ 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During fasting: </a:t>
            </a:r>
            <a:r>
              <a:rPr lang="en-US" sz="24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daytime urine </a:t>
            </a:r>
            <a:r>
              <a:rPr lang="en-US" sz="2400" u="sng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osmolality</a:t>
            </a:r>
            <a:r>
              <a:rPr lang="en-US" sz="24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↑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and it was found 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to progressively ↑ throughout the month, however night time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urine </a:t>
            </a:r>
            <a:r>
              <a:rPr lang="en-US" sz="24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osmolality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is not affected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Potential risk of </a:t>
            </a:r>
            <a:r>
              <a:rPr lang="en-US" sz="2400" b="1" dirty="0" err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hypohydration</a:t>
            </a: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: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Normal pregnancy ↑ risk of </a:t>
            </a:r>
            <a:r>
              <a:rPr lang="en-US" sz="24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VTE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by 4 - 5 folds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Normal pregnancy ↑ risk of  </a:t>
            </a:r>
            <a:r>
              <a:rPr lang="en-US" sz="24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UTI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by 4 folds </a:t>
            </a:r>
            <a:r>
              <a:rPr lang="en-US" sz="20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-</a:t>
            </a:r>
            <a:endParaRPr lang="en-US" sz="20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n-US" sz="2400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n-US" sz="2000" dirty="0"/>
          </a:p>
        </p:txBody>
      </p:sp>
      <p:sp>
        <p:nvSpPr>
          <p:cNvPr id="4" name="Rounded Rectangle 3"/>
          <p:cNvSpPr/>
          <p:nvPr/>
        </p:nvSpPr>
        <p:spPr>
          <a:xfrm>
            <a:off x="457200" y="4876800"/>
            <a:ext cx="8077200" cy="1447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    In the summer long hours of fasting with ↑ temp.</a:t>
            </a:r>
          </a:p>
          <a:p>
            <a:pPr algn="ctr"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    the theoretical risk of exposing the pregnant </a:t>
            </a:r>
          </a:p>
          <a:p>
            <a:pPr algn="ctr"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    woman</a:t>
            </a:r>
            <a:r>
              <a:rPr lang="en-US" sz="2400" dirty="0" smtClean="0">
                <a:solidFill>
                  <a:srgbClr val="002060"/>
                </a:solidFill>
                <a:latin typeface="Franklin Gothic Book"/>
                <a:cs typeface="Calibri" pitchFamily="34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to “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VTE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or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UTI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” can’t be excluded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7848600" cy="914400"/>
          </a:xfrm>
        </p:spPr>
        <p:txBody>
          <a:bodyPr/>
          <a:lstStyle/>
          <a:p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2) Gestational Diabetes Mellitus</a:t>
            </a:r>
            <a:endParaRPr lang="en-US" sz="4000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6200" y="2133599"/>
            <a:ext cx="8991600" cy="4343401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Explanation: </a:t>
            </a:r>
          </a:p>
          <a:p>
            <a:pPr>
              <a:buNone/>
            </a:pP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Stress of ↓ nutrition → </a:t>
            </a:r>
            <a:r>
              <a:rPr lang="en-US" sz="2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↑ CRH, </a:t>
            </a:r>
            <a:r>
              <a:rPr lang="en-US" sz="2600" b="1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catecholamines</a:t>
            </a:r>
            <a:r>
              <a:rPr lang="en-US" sz="2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&amp; IR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to maintain BG </a:t>
            </a:r>
          </a:p>
          <a:p>
            <a:pPr>
              <a:buNone/>
            </a:pP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This metabolic stress if added to the ↑ IR normally found in the 2</a:t>
            </a:r>
            <a:r>
              <a:rPr lang="en-US" sz="2600" baseline="300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nd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&amp; 3</a:t>
            </a:r>
            <a:r>
              <a:rPr lang="en-US" sz="2600" baseline="300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rd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trimesters will lead to “impaired glucose tolerance”</a:t>
            </a:r>
          </a:p>
          <a:p>
            <a:pPr>
              <a:buNone/>
            </a:pPr>
            <a: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Evidence:</a:t>
            </a:r>
          </a:p>
          <a:p>
            <a:pPr>
              <a:buNone/>
            </a:pP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</a:t>
            </a:r>
            <a:r>
              <a:rPr lang="en-US" sz="2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One-h pp BG was found significantly ↑ in Ramadan-fasting 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pregnant women than in non-fasting women (Al </a:t>
            </a:r>
            <a:r>
              <a:rPr lang="en-US" sz="26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Ketbi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et al, 2014)</a:t>
            </a:r>
          </a:p>
          <a:p>
            <a:pPr>
              <a:buNone/>
            </a:pP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This agrees with ADA guidelines (2010) that pregnant women</a:t>
            </a:r>
            <a:r>
              <a:rPr lang="en-US" sz="2600" b="1" dirty="0" smtClean="0">
                <a:solidFill>
                  <a:srgbClr val="002060"/>
                </a:solidFill>
                <a:latin typeface="Franklin Gothic Book"/>
              </a:rPr>
              <a:t> 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with </a:t>
            </a:r>
            <a:r>
              <a:rPr lang="en-US" sz="26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pregestational</a:t>
            </a:r>
            <a:r>
              <a:rPr lang="en-US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or gestational DM should not fast</a:t>
            </a:r>
          </a:p>
          <a:p>
            <a:pPr>
              <a:buNone/>
            </a:pPr>
            <a:endParaRPr lang="en-US" sz="2000" dirty="0"/>
          </a:p>
        </p:txBody>
      </p:sp>
      <p:sp>
        <p:nvSpPr>
          <p:cNvPr id="4" name="Rounded Rectangle 3"/>
          <p:cNvSpPr/>
          <p:nvPr/>
        </p:nvSpPr>
        <p:spPr>
          <a:xfrm>
            <a:off x="1219200" y="1295400"/>
            <a:ext cx="6553200" cy="685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400" b="1" i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Diet restriction is associated with ↑ risk of GDM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7848600" cy="8382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Items</a:t>
            </a:r>
            <a:endParaRPr lang="en-US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52400" y="1295400"/>
            <a:ext cx="89154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1) Islamic opinion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2) Conditions which may contraindicate fasting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3) Fasting in the uncomplicated pregnancy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Proponents </a:t>
            </a:r>
            <a:r>
              <a:rPr lang="en-US" sz="3200" dirty="0" err="1" smtClean="0">
                <a:solidFill>
                  <a:srgbClr val="002060"/>
                </a:solidFill>
                <a:latin typeface="Calibri"/>
                <a:cs typeface="Calibri"/>
              </a:rPr>
              <a:t>vs</a:t>
            </a: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 against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Possible short &amp; long-term negative fetal </a:t>
            </a:r>
            <a:r>
              <a:rPr lang="en-US" sz="3200" dirty="0" err="1" smtClean="0">
                <a:solidFill>
                  <a:srgbClr val="002060"/>
                </a:solidFill>
                <a:latin typeface="Calibri"/>
                <a:cs typeface="Calibri"/>
              </a:rPr>
              <a:t>sequelae</a:t>
            </a: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Possible maternal </a:t>
            </a:r>
            <a:r>
              <a:rPr lang="en-US" sz="3200" dirty="0" err="1" smtClean="0">
                <a:solidFill>
                  <a:srgbClr val="002060"/>
                </a:solidFill>
                <a:latin typeface="Calibri"/>
                <a:cs typeface="Calibri"/>
              </a:rPr>
              <a:t>illhealth</a:t>
            </a: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 effects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Debatable points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Advice for those who choose fasting </a:t>
            </a:r>
            <a:endParaRPr lang="en-US" sz="2400" dirty="0" smtClean="0">
              <a:solidFill>
                <a:srgbClr val="002060"/>
              </a:solidFill>
              <a:latin typeface="Calibri"/>
              <a:cs typeface="Calibri"/>
            </a:endParaRPr>
          </a:p>
          <a:p>
            <a:pPr>
              <a:buNone/>
            </a:pP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5029200"/>
            <a:ext cx="3505200" cy="6096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8200"/>
            <a:ext cx="7848600" cy="1143000"/>
          </a:xfrm>
        </p:spPr>
        <p:txBody>
          <a:bodyPr/>
          <a:lstStyle/>
          <a:p>
            <a:r>
              <a:rPr lang="en-US" sz="44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</a:rPr>
              <a:t>Debatable Points</a:t>
            </a:r>
            <a:endParaRPr lang="en-US" sz="4400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7848600" cy="4038600"/>
          </a:xfrm>
        </p:spPr>
        <p:txBody>
          <a:bodyPr>
            <a:normAutofit/>
          </a:bodyPr>
          <a:lstStyle/>
          <a:p>
            <a:pPr marL="502920" indent="-457200">
              <a:buNone/>
            </a:pPr>
            <a:r>
              <a:rPr lang="en-US" sz="3600" dirty="0" smtClean="0">
                <a:solidFill>
                  <a:srgbClr val="002060"/>
                </a:solidFill>
              </a:rPr>
              <a:t>1) </a:t>
            </a:r>
            <a:r>
              <a:rPr lang="en-US" sz="3600" dirty="0" err="1" smtClean="0">
                <a:solidFill>
                  <a:srgbClr val="002060"/>
                </a:solidFill>
              </a:rPr>
              <a:t>Intetmittent</a:t>
            </a:r>
            <a:r>
              <a:rPr lang="en-US" sz="3600" dirty="0" smtClean="0">
                <a:solidFill>
                  <a:srgbClr val="002060"/>
                </a:solidFill>
              </a:rPr>
              <a:t> Fasting </a:t>
            </a:r>
            <a:r>
              <a:rPr lang="en-US" sz="3600" dirty="0" err="1" smtClean="0">
                <a:solidFill>
                  <a:srgbClr val="002060"/>
                </a:solidFill>
              </a:rPr>
              <a:t>vs</a:t>
            </a:r>
            <a:r>
              <a:rPr lang="en-US" sz="3600" dirty="0" smtClean="0">
                <a:solidFill>
                  <a:srgbClr val="002060"/>
                </a:solidFill>
              </a:rPr>
              <a:t> Starvation</a:t>
            </a:r>
          </a:p>
          <a:p>
            <a:pPr marL="502920" indent="-457200">
              <a:buNone/>
            </a:pPr>
            <a:r>
              <a:rPr lang="en-US" sz="3600" dirty="0" smtClean="0">
                <a:solidFill>
                  <a:srgbClr val="002060"/>
                </a:solidFill>
              </a:rPr>
              <a:t>2) Daytime </a:t>
            </a:r>
            <a:r>
              <a:rPr lang="en-US" sz="3600" dirty="0" err="1" smtClean="0">
                <a:solidFill>
                  <a:srgbClr val="002060"/>
                </a:solidFill>
              </a:rPr>
              <a:t>vs</a:t>
            </a:r>
            <a:r>
              <a:rPr lang="en-US" sz="3600" dirty="0" smtClean="0">
                <a:solidFill>
                  <a:srgbClr val="002060"/>
                </a:solidFill>
              </a:rPr>
              <a:t> Night-time Fasting</a:t>
            </a:r>
          </a:p>
          <a:p>
            <a:pPr marL="502920" indent="-457200">
              <a:buNone/>
            </a:pPr>
            <a:r>
              <a:rPr lang="en-US" sz="3600" dirty="0" smtClean="0">
                <a:solidFill>
                  <a:srgbClr val="002060"/>
                </a:solidFill>
              </a:rPr>
              <a:t>3) Fasting is safe if the mother feels well</a:t>
            </a:r>
          </a:p>
          <a:p>
            <a:pPr marL="502920" indent="-457200">
              <a:buNone/>
            </a:pPr>
            <a:r>
              <a:rPr lang="en-US" sz="3600" dirty="0" smtClean="0">
                <a:solidFill>
                  <a:srgbClr val="002060"/>
                </a:solidFill>
              </a:rPr>
              <a:t>during the fast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type="title"/>
          </p:nvPr>
        </p:nvSpPr>
        <p:spPr>
          <a:xfrm>
            <a:off x="609600" y="533400"/>
            <a:ext cx="7848600" cy="914400"/>
          </a:xfrm>
        </p:spPr>
        <p:txBody>
          <a:bodyPr>
            <a:normAutofit fontScale="90000"/>
          </a:bodyPr>
          <a:lstStyle/>
          <a:p>
            <a:pPr>
              <a:buNone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en-US" sz="44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1) Intermittent Fasting </a:t>
            </a:r>
            <a:r>
              <a:rPr lang="en-US" sz="4400" dirty="0" err="1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vs</a:t>
            </a:r>
            <a:r>
              <a:rPr lang="en-US" sz="44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 Starvation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152400" y="1524000"/>
            <a:ext cx="8839200" cy="5029200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502920" indent="-457200">
              <a:lnSpc>
                <a:spcPct val="120000"/>
              </a:lnSpc>
              <a:buNone/>
            </a:pPr>
            <a:r>
              <a:rPr lang="en-US" sz="31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A) Compared to non-pregnant women pregnant women are at ↑ risk caused by nutritional shortage:</a:t>
            </a:r>
          </a:p>
          <a:p>
            <a:pPr>
              <a:lnSpc>
                <a:spcPct val="120000"/>
              </a:lnSpc>
              <a:buNone/>
            </a:pPr>
            <a:r>
              <a:rPr lang="en-US" sz="31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Due to ↑ demands there is a state of “</a:t>
            </a:r>
            <a:r>
              <a:rPr lang="en-US" sz="31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accelerated starvation”</a:t>
            </a:r>
            <a:r>
              <a:rPr lang="en-US" sz="31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31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ie</a:t>
            </a:r>
            <a:r>
              <a:rPr lang="en-US" sz="31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           ↑ speed with which the pregnant body reaches states only seen in starvation, so </a:t>
            </a:r>
            <a:r>
              <a:rPr lang="en-US" sz="31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after skipping breakfast pregnant women have stronger effect of fast</a:t>
            </a:r>
          </a:p>
          <a:p>
            <a:pPr>
              <a:lnSpc>
                <a:spcPct val="120000"/>
              </a:lnSpc>
              <a:buNone/>
            </a:pPr>
            <a:r>
              <a:rPr lang="en-US" sz="31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□ Morning </a:t>
            </a:r>
            <a:r>
              <a:rPr lang="en-US" sz="31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ketonuria</a:t>
            </a:r>
            <a:r>
              <a:rPr lang="en-US" sz="31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is found in 10-20% after 6-12 h of overnight fast &amp;  levels of </a:t>
            </a:r>
            <a:r>
              <a:rPr lang="en-US" sz="31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Ketone</a:t>
            </a:r>
            <a:r>
              <a:rPr lang="en-US" sz="31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bodies are ± 3 times higher than in non-pregnant ladies </a:t>
            </a:r>
          </a:p>
          <a:p>
            <a:pPr>
              <a:lnSpc>
                <a:spcPct val="120000"/>
              </a:lnSpc>
              <a:buNone/>
            </a:pPr>
            <a:r>
              <a:rPr lang="en-US" sz="31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B) Total energy consumption over 24 h is usually ↓ during Ramadan fasting: </a:t>
            </a:r>
          </a:p>
          <a:p>
            <a:pPr>
              <a:lnSpc>
                <a:spcPct val="120000"/>
              </a:lnSpc>
              <a:buNone/>
            </a:pPr>
            <a:r>
              <a:rPr lang="en-US" sz="31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Contrary to what may be thought 92% of Ramadan-fasting pregnant women had a </a:t>
            </a:r>
            <a:r>
              <a:rPr lang="en-US" sz="31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calorie deficit of ≥ 500 Kcal </a:t>
            </a:r>
            <a:r>
              <a:rPr lang="en-US" sz="31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(Arab, 2004)</a:t>
            </a:r>
          </a:p>
          <a:p>
            <a:pPr>
              <a:buNone/>
            </a:pPr>
            <a:r>
              <a:rPr lang="en-US" sz="2000" dirty="0" smtClean="0">
                <a:solidFill>
                  <a:srgbClr val="0070C0"/>
                </a:solidFill>
              </a:rPr>
              <a:t> </a:t>
            </a:r>
            <a:endParaRPr lang="en-US" sz="2000" dirty="0" smtClean="0"/>
          </a:p>
          <a:p>
            <a:pPr>
              <a:buNone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</p:nvPr>
        </p:nvGraphicFramePr>
        <p:xfrm>
          <a:off x="1143000" y="3124200"/>
          <a:ext cx="6705600" cy="2606040"/>
        </p:xfrm>
        <a:graphic>
          <a:graphicData uri="http://schemas.openxmlformats.org/drawingml/2006/table">
            <a:tbl>
              <a:tblPr firstRow="1" firstCol="1">
                <a:tableStyleId>{21E4AEA4-8DFA-4A89-87EB-49C32662AFE0}</a:tableStyleId>
              </a:tblPr>
              <a:tblGrid>
                <a:gridCol w="2235200"/>
                <a:gridCol w="2235200"/>
                <a:gridCol w="2235200"/>
              </a:tblGrid>
              <a:tr h="83820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Night-time Fast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  Day-time Fast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  Hypoglycemia</a:t>
                      </a:r>
                      <a:endParaRPr lang="en-US" sz="2400" dirty="0">
                        <a:solidFill>
                          <a:srgbClr val="002060"/>
                        </a:solidFill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baseline="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            </a:t>
                      </a:r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 Rare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  </a:t>
                      </a:r>
                      <a:r>
                        <a:rPr lang="en-US" sz="2000" b="1" baseline="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61 %</a:t>
                      </a:r>
                      <a:r>
                        <a:rPr lang="en-US" sz="2000" baseline="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 </a:t>
                      </a:r>
                      <a:endParaRPr lang="en-US" sz="2000" b="1" baseline="0" dirty="0" smtClean="0">
                        <a:solidFill>
                          <a:srgbClr val="002060"/>
                        </a:solidFill>
                        <a:latin typeface="Calibri" pitchFamily="34" charset="0"/>
                      </a:endParaRPr>
                    </a:p>
                    <a:p>
                      <a:endParaRPr lang="en-US" sz="2000" dirty="0">
                        <a:solidFill>
                          <a:srgbClr val="002060"/>
                        </a:solidFill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     </a:t>
                      </a:r>
                      <a:r>
                        <a:rPr lang="en-US" sz="2400" dirty="0" err="1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Ketonuria</a:t>
                      </a:r>
                      <a:endParaRPr lang="en-US" sz="2400" dirty="0">
                        <a:solidFill>
                          <a:srgbClr val="002060"/>
                        </a:solidFill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          </a:t>
                      </a:r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10-20 %</a:t>
                      </a:r>
                    </a:p>
                    <a:p>
                      <a:r>
                        <a:rPr lang="en-US" sz="200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(Roberts et al,2013)</a:t>
                      </a:r>
                      <a:endParaRPr lang="en-US" sz="2000" dirty="0">
                        <a:solidFill>
                          <a:srgbClr val="002060"/>
                        </a:solidFill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     </a:t>
                      </a:r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31 % </a:t>
                      </a:r>
                      <a:r>
                        <a:rPr lang="en-US" sz="200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(doubled)</a:t>
                      </a:r>
                    </a:p>
                    <a:p>
                      <a:r>
                        <a:rPr lang="en-US" sz="200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       (Arab,</a:t>
                      </a:r>
                      <a:r>
                        <a:rPr lang="en-US" sz="2000" baseline="0" dirty="0" smtClean="0">
                          <a:solidFill>
                            <a:srgbClr val="002060"/>
                          </a:solidFill>
                          <a:latin typeface="Calibri" pitchFamily="34" charset="0"/>
                        </a:rPr>
                        <a:t> 2004)</a:t>
                      </a:r>
                      <a:endParaRPr lang="en-US" sz="2000" dirty="0" smtClean="0">
                        <a:solidFill>
                          <a:srgbClr val="002060"/>
                        </a:solidFill>
                        <a:latin typeface="Calibri" pitchFamily="34" charset="0"/>
                      </a:endParaRPr>
                    </a:p>
                    <a:p>
                      <a:endParaRPr lang="en-US" sz="2000" dirty="0">
                        <a:solidFill>
                          <a:srgbClr val="002060"/>
                        </a:solidFill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848600" cy="914400"/>
          </a:xfrm>
        </p:spPr>
        <p:txBody>
          <a:bodyPr/>
          <a:lstStyle/>
          <a:p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2) Day-time </a:t>
            </a:r>
            <a:r>
              <a:rPr lang="en-US" sz="4000" dirty="0" err="1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vs</a:t>
            </a:r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 Night-time Fasting</a:t>
            </a:r>
            <a:endParaRPr lang="en-US" sz="4000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1676400"/>
            <a:ext cx="8382000" cy="1066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The metabolic changes caused by fasting (↓ BG &amp; ↑ </a:t>
            </a:r>
            <a:r>
              <a:rPr lang="en-US" sz="2400" b="1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ketones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)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are exaggerated after daytime compared to night-time fasting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8600" y="609600"/>
            <a:ext cx="9144000" cy="1219200"/>
          </a:xfrm>
        </p:spPr>
        <p:txBody>
          <a:bodyPr/>
          <a:lstStyle/>
          <a:p>
            <a:pPr marL="502920" indent="-457200"/>
            <a:r>
              <a:rPr lang="en-US" sz="36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</a:rPr>
              <a:t>3) Fasting is safe if </a:t>
            </a:r>
            <a:br>
              <a:rPr lang="en-US" sz="36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</a:rPr>
            </a:br>
            <a:r>
              <a:rPr lang="en-US" sz="36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</a:rPr>
              <a:t>the mother feels well during the fast</a:t>
            </a:r>
            <a:r>
              <a:rPr lang="en-US" sz="4800" dirty="0" smtClean="0">
                <a:solidFill>
                  <a:srgbClr val="002060"/>
                </a:solidFill>
              </a:rPr>
              <a:t/>
            </a:r>
            <a:br>
              <a:rPr lang="en-US" sz="4800" dirty="0" smtClean="0">
                <a:solidFill>
                  <a:srgbClr val="002060"/>
                </a:solidFill>
              </a:rPr>
            </a:b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447800" y="1981200"/>
            <a:ext cx="6248400" cy="8382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rgbClr val="002060"/>
                </a:solidFill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  <a:latin typeface="Calibri" pitchFamily="34" charset="0"/>
              </a:rPr>
              <a:t>This is not a safe precaution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4800" y="3124200"/>
            <a:ext cx="8534400" cy="2819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□ Hypoglycemia unawareness</a:t>
            </a:r>
            <a:r>
              <a:rPr lang="en-US" sz="28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some persons do not feel warning symptoms of hypoglycemia creating a false sense of safety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□ Thirst sensation 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may not be enough to induce drinking up to the degree of </a:t>
            </a:r>
            <a:r>
              <a:rPr lang="en-US" sz="28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hypohydration</a:t>
            </a:r>
            <a:endParaRPr lang="en-US" sz="28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7848600" cy="8382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Items</a:t>
            </a:r>
            <a:endParaRPr lang="en-US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52400" y="1295400"/>
            <a:ext cx="89154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1) Islamic opinion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2) Conditions which may contraindicate fasting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3) Fasting in the uncomplicated pregnancy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Proponents </a:t>
            </a:r>
            <a:r>
              <a:rPr lang="en-US" sz="3200" dirty="0" err="1" smtClean="0">
                <a:solidFill>
                  <a:srgbClr val="002060"/>
                </a:solidFill>
                <a:latin typeface="Calibri"/>
                <a:cs typeface="Calibri"/>
              </a:rPr>
              <a:t>vs</a:t>
            </a: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 against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Possible short &amp; long-term negative fetal </a:t>
            </a:r>
            <a:r>
              <a:rPr lang="en-US" sz="3200" dirty="0" err="1" smtClean="0">
                <a:solidFill>
                  <a:srgbClr val="002060"/>
                </a:solidFill>
                <a:latin typeface="Calibri"/>
                <a:cs typeface="Calibri"/>
              </a:rPr>
              <a:t>sequelae</a:t>
            </a: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Possible maternal </a:t>
            </a:r>
            <a:r>
              <a:rPr lang="en-US" sz="3200" dirty="0" err="1" smtClean="0">
                <a:solidFill>
                  <a:srgbClr val="002060"/>
                </a:solidFill>
                <a:latin typeface="Calibri"/>
                <a:cs typeface="Calibri"/>
              </a:rPr>
              <a:t>illhealth</a:t>
            </a: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 effects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Debatable points 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Calibri"/>
                <a:cs typeface="Calibri"/>
              </a:rPr>
              <a:t>□ Advice for those who choose fasting </a:t>
            </a:r>
            <a:endParaRPr lang="en-US" sz="2400" dirty="0" smtClean="0">
              <a:solidFill>
                <a:srgbClr val="002060"/>
              </a:solidFill>
              <a:latin typeface="Calibri"/>
              <a:cs typeface="Calibri"/>
            </a:endParaRPr>
          </a:p>
          <a:p>
            <a:pPr>
              <a:buNone/>
            </a:pP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5638800"/>
            <a:ext cx="6553200" cy="6858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7848600" cy="1447800"/>
          </a:xfrm>
        </p:spPr>
        <p:txBody>
          <a:bodyPr/>
          <a:lstStyle/>
          <a:p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Advice For</a:t>
            </a:r>
            <a:b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40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Those Who Choose to Fast</a:t>
            </a:r>
            <a:endParaRPr lang="en-US" sz="40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8200" y="2514600"/>
            <a:ext cx="7848600" cy="4038600"/>
          </a:xfrm>
        </p:spPr>
        <p:txBody>
          <a:bodyPr>
            <a:normAutofit/>
          </a:bodyPr>
          <a:lstStyle/>
          <a:p>
            <a:pPr marL="502920" indent="-457200"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1) Before fasting</a:t>
            </a:r>
          </a:p>
          <a:p>
            <a:pPr marL="502920" indent="-457200"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2) During fasting</a:t>
            </a:r>
          </a:p>
          <a:p>
            <a:pPr marL="502920" indent="-457200"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3) After breaking fasting </a:t>
            </a:r>
          </a:p>
          <a:p>
            <a:pPr marL="502920" indent="-457200"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4) Type of food &amp; drink</a:t>
            </a:r>
          </a:p>
          <a:p>
            <a:pPr marL="502920" indent="-457200"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5) Warning signals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676400"/>
            <a:ext cx="8229600" cy="46482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None/>
            </a:pP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1) Before fasting:</a:t>
            </a:r>
          </a:p>
          <a:p>
            <a:pPr>
              <a:buNone/>
            </a:pP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</a:t>
            </a:r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Health check 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should be asked to exclude conditions </a:t>
            </a:r>
          </a:p>
          <a:p>
            <a:pPr>
              <a:buNone/>
            </a:pP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that may contraindicate fasting</a:t>
            </a:r>
          </a:p>
          <a:p>
            <a:pPr>
              <a:buNone/>
            </a:pP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</a:t>
            </a:r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Caffeinated drinks should be cut back 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before fasting </a:t>
            </a:r>
          </a:p>
          <a:p>
            <a:pPr>
              <a:buNone/>
            </a:pP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if you are used to having a lot of them to prevent</a:t>
            </a:r>
          </a:p>
          <a:p>
            <a:pPr>
              <a:buNone/>
            </a:pP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withdrawal headaches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143000"/>
            <a:ext cx="82296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/>
              <a:t>2) During fasting: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002060"/>
                </a:solidFill>
              </a:rPr>
              <a:t>A) ↓ physical efforts: 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002060"/>
                </a:solidFill>
              </a:rPr>
              <a:t>□ </a:t>
            </a:r>
            <a:r>
              <a:rPr lang="en-US" sz="2800" dirty="0" smtClean="0">
                <a:solidFill>
                  <a:srgbClr val="002060"/>
                </a:solidFill>
              </a:rPr>
              <a:t>↓ working hours or have extra breaks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002060"/>
                </a:solidFill>
              </a:rPr>
              <a:t>□ </a:t>
            </a:r>
            <a:r>
              <a:rPr lang="en-US" sz="2800" dirty="0" smtClean="0">
                <a:solidFill>
                  <a:srgbClr val="002060"/>
                </a:solidFill>
              </a:rPr>
              <a:t>Do not walk long distances or carry heavy weights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002060"/>
                </a:solidFill>
              </a:rPr>
              <a:t>□ </a:t>
            </a:r>
            <a:r>
              <a:rPr lang="en-US" sz="2800" dirty="0" smtClean="0">
                <a:solidFill>
                  <a:srgbClr val="002060"/>
                </a:solidFill>
              </a:rPr>
              <a:t>Cut down housework and anything that tires you out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002060"/>
                </a:solidFill>
              </a:rPr>
              <a:t>B) Keep calm and avoid stressful situations </a:t>
            </a:r>
            <a:r>
              <a:rPr lang="en-US" sz="2800" dirty="0" smtClean="0">
                <a:solidFill>
                  <a:srgbClr val="002060"/>
                </a:solidFill>
              </a:rPr>
              <a:t>(higher </a:t>
            </a:r>
          </a:p>
          <a:p>
            <a:pPr>
              <a:buNone/>
            </a:pPr>
            <a:r>
              <a:rPr lang="en-US" sz="2800" dirty="0" smtClean="0">
                <a:solidFill>
                  <a:srgbClr val="002060"/>
                </a:solidFill>
              </a:rPr>
              <a:t>levels of stress hormones are found during fasting)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002060"/>
                </a:solidFill>
              </a:rPr>
              <a:t>C) Keep cool </a:t>
            </a:r>
            <a:r>
              <a:rPr lang="en-US" sz="2800" dirty="0" smtClean="0">
                <a:solidFill>
                  <a:srgbClr val="002060"/>
                </a:solidFill>
              </a:rPr>
              <a:t>as you may become dehydrated quickly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828800"/>
            <a:ext cx="8229600" cy="3733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3) After breaking fasting: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002060"/>
                </a:solidFill>
              </a:rPr>
              <a:t>□ </a:t>
            </a:r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</a:rPr>
              <a:t>H</a:t>
            </a:r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ealthy foods 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and </a:t>
            </a:r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enough drinks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should be chosen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002060"/>
                </a:solidFill>
              </a:rPr>
              <a:t>□ </a:t>
            </a:r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Do not miss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Suhoor</a:t>
            </a:r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(the pre-dawn meal)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002060"/>
                </a:solidFill>
              </a:rPr>
              <a:t>□ </a:t>
            </a:r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Have a 3rd meal 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(a healthy bed-time snack)</a:t>
            </a:r>
          </a:p>
          <a:p>
            <a:pPr>
              <a:buNone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1000" y="685800"/>
            <a:ext cx="8839200" cy="59436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buNone/>
            </a:pPr>
            <a:r>
              <a:rPr lang="en-US" sz="3300" b="1" dirty="0" smtClean="0"/>
              <a:t>4) Type of food: </a:t>
            </a:r>
          </a:p>
          <a:p>
            <a:pPr marL="502920" indent="-457200">
              <a:lnSpc>
                <a:spcPct val="120000"/>
              </a:lnSpc>
              <a:buNone/>
            </a:pPr>
            <a:r>
              <a:rPr lang="en-US" sz="2800" b="1" dirty="0" smtClean="0">
                <a:solidFill>
                  <a:srgbClr val="002060"/>
                </a:solidFill>
              </a:rPr>
              <a:t>(A) Choose:</a:t>
            </a:r>
          </a:p>
          <a:p>
            <a:pPr marL="502920" indent="-457200">
              <a:lnSpc>
                <a:spcPct val="120000"/>
              </a:lnSpc>
              <a:buNone/>
            </a:pPr>
            <a:r>
              <a:rPr lang="en-US" sz="2800" dirty="0" smtClean="0">
                <a:solidFill>
                  <a:srgbClr val="002060"/>
                </a:solidFill>
              </a:rPr>
              <a:t>□ Foods that </a:t>
            </a:r>
            <a:r>
              <a:rPr lang="en-US" sz="2800" u="sng" dirty="0" smtClean="0">
                <a:solidFill>
                  <a:srgbClr val="002060"/>
                </a:solidFill>
              </a:rPr>
              <a:t>release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u="sng" dirty="0" smtClean="0">
                <a:solidFill>
                  <a:srgbClr val="002060"/>
                </a:solidFill>
              </a:rPr>
              <a:t>energy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u="sng" dirty="0" smtClean="0">
                <a:solidFill>
                  <a:srgbClr val="002060"/>
                </a:solidFill>
              </a:rPr>
              <a:t>slowly</a:t>
            </a:r>
            <a:r>
              <a:rPr lang="en-US" sz="2800" dirty="0" smtClean="0">
                <a:solidFill>
                  <a:srgbClr val="002060"/>
                </a:solidFill>
              </a:rPr>
              <a:t>, e.g. complex CHO such as whole grains</a:t>
            </a:r>
          </a:p>
          <a:p>
            <a:pPr>
              <a:lnSpc>
                <a:spcPct val="120000"/>
              </a:lnSpc>
              <a:buNone/>
            </a:pPr>
            <a:r>
              <a:rPr lang="en-US" sz="2800" dirty="0" smtClean="0">
                <a:solidFill>
                  <a:srgbClr val="002060"/>
                </a:solidFill>
              </a:rPr>
              <a:t>□ </a:t>
            </a:r>
            <a:r>
              <a:rPr lang="en-US" sz="2800" u="sng" dirty="0" smtClean="0">
                <a:solidFill>
                  <a:srgbClr val="002060"/>
                </a:solidFill>
              </a:rPr>
              <a:t>High</a:t>
            </a:r>
            <a:r>
              <a:rPr lang="en-US" sz="2800" dirty="0" smtClean="0">
                <a:solidFill>
                  <a:srgbClr val="002060"/>
                </a:solidFill>
              </a:rPr>
              <a:t>-</a:t>
            </a:r>
            <a:r>
              <a:rPr lang="en-US" sz="2800" u="sng" dirty="0" err="1" smtClean="0">
                <a:solidFill>
                  <a:srgbClr val="002060"/>
                </a:solidFill>
              </a:rPr>
              <a:t>fibre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u="sng" dirty="0" smtClean="0">
                <a:solidFill>
                  <a:srgbClr val="002060"/>
                </a:solidFill>
              </a:rPr>
              <a:t>foods</a:t>
            </a:r>
            <a:r>
              <a:rPr lang="en-US" sz="2800" dirty="0" smtClean="0">
                <a:solidFill>
                  <a:srgbClr val="002060"/>
                </a:solidFill>
              </a:rPr>
              <a:t>, e.g. legumes, vegetables and dried fruits</a:t>
            </a:r>
          </a:p>
          <a:p>
            <a:pPr>
              <a:lnSpc>
                <a:spcPct val="120000"/>
              </a:lnSpc>
              <a:buNone/>
            </a:pPr>
            <a:r>
              <a:rPr lang="en-US" sz="2800" dirty="0" smtClean="0">
                <a:solidFill>
                  <a:srgbClr val="002060"/>
                </a:solidFill>
              </a:rPr>
              <a:t>□ Plenty of </a:t>
            </a:r>
            <a:r>
              <a:rPr lang="en-US" sz="2800" u="sng" dirty="0" smtClean="0">
                <a:solidFill>
                  <a:srgbClr val="002060"/>
                </a:solidFill>
              </a:rPr>
              <a:t>proteins</a:t>
            </a:r>
            <a:r>
              <a:rPr lang="en-US" sz="2800" dirty="0" smtClean="0">
                <a:solidFill>
                  <a:srgbClr val="002060"/>
                </a:solidFill>
              </a:rPr>
              <a:t> from beans, nuts, meat and eggs</a:t>
            </a:r>
          </a:p>
          <a:p>
            <a:pPr>
              <a:lnSpc>
                <a:spcPct val="120000"/>
              </a:lnSpc>
              <a:buNone/>
            </a:pPr>
            <a:r>
              <a:rPr lang="en-US" sz="2800" b="1" dirty="0" smtClean="0">
                <a:solidFill>
                  <a:srgbClr val="002060"/>
                </a:solidFill>
              </a:rPr>
              <a:t>(B) Avoid:</a:t>
            </a:r>
          </a:p>
          <a:p>
            <a:pPr>
              <a:lnSpc>
                <a:spcPct val="120000"/>
              </a:lnSpc>
              <a:buNone/>
            </a:pPr>
            <a:r>
              <a:rPr lang="en-US" sz="2800" dirty="0" smtClean="0">
                <a:solidFill>
                  <a:srgbClr val="002060"/>
                </a:solidFill>
              </a:rPr>
              <a:t>□ Lots of </a:t>
            </a:r>
            <a:r>
              <a:rPr lang="en-US" sz="2800" u="sng" dirty="0" smtClean="0">
                <a:solidFill>
                  <a:srgbClr val="002060"/>
                </a:solidFill>
              </a:rPr>
              <a:t>sugary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u="sng" dirty="0" smtClean="0">
                <a:solidFill>
                  <a:srgbClr val="002060"/>
                </a:solidFill>
              </a:rPr>
              <a:t>foods</a:t>
            </a:r>
            <a:r>
              <a:rPr lang="en-US" sz="2800" dirty="0" smtClean="0">
                <a:solidFill>
                  <a:srgbClr val="002060"/>
                </a:solidFill>
              </a:rPr>
              <a:t> that will↑ BG quickly, then ↓ quickly leading to feeling faint and dizzy</a:t>
            </a:r>
          </a:p>
          <a:p>
            <a:pPr>
              <a:lnSpc>
                <a:spcPct val="120000"/>
              </a:lnSpc>
              <a:buNone/>
            </a:pPr>
            <a:r>
              <a:rPr lang="en-US" sz="2800" dirty="0" smtClean="0">
                <a:solidFill>
                  <a:srgbClr val="002060"/>
                </a:solidFill>
              </a:rPr>
              <a:t>□ High-fat </a:t>
            </a:r>
            <a:r>
              <a:rPr lang="en-US" sz="2800" u="sng" dirty="0" smtClean="0">
                <a:solidFill>
                  <a:srgbClr val="002060"/>
                </a:solidFill>
              </a:rPr>
              <a:t>refined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u="sng" dirty="0" smtClean="0">
                <a:solidFill>
                  <a:srgbClr val="002060"/>
                </a:solidFill>
              </a:rPr>
              <a:t>foods</a:t>
            </a:r>
            <a:r>
              <a:rPr lang="en-US" sz="2800" dirty="0" smtClean="0">
                <a:solidFill>
                  <a:srgbClr val="002060"/>
                </a:solidFill>
              </a:rPr>
              <a:t>, instead have for example sweet potatoes, dates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1752600"/>
            <a:ext cx="8077200" cy="4800600"/>
          </a:xfrm>
        </p:spPr>
        <p:txBody>
          <a:bodyPr/>
          <a:lstStyle/>
          <a:p>
            <a:pPr>
              <a:buNone/>
            </a:pPr>
            <a:r>
              <a:rPr lang="en-US" sz="2800" b="1" dirty="0" smtClean="0"/>
              <a:t>Drinks: </a:t>
            </a:r>
          </a:p>
          <a:p>
            <a:pPr>
              <a:buNone/>
            </a:pPr>
            <a:r>
              <a:rPr lang="en-US" sz="2800" dirty="0" smtClean="0">
                <a:solidFill>
                  <a:srgbClr val="002060"/>
                </a:solidFill>
              </a:rPr>
              <a:t>A) </a:t>
            </a:r>
            <a:r>
              <a:rPr lang="en-US" sz="2800" b="1" dirty="0" smtClean="0">
                <a:solidFill>
                  <a:srgbClr val="002060"/>
                </a:solidFill>
              </a:rPr>
              <a:t>Drink</a:t>
            </a:r>
            <a:r>
              <a:rPr lang="en-US" sz="2800" dirty="0" smtClean="0">
                <a:solidFill>
                  <a:srgbClr val="002060"/>
                </a:solidFill>
              </a:rPr>
              <a:t> about 1.5 - 2 L of H2O or other fluids</a:t>
            </a:r>
          </a:p>
          <a:p>
            <a:pPr>
              <a:buNone/>
            </a:pPr>
            <a:r>
              <a:rPr lang="en-US" sz="2800" dirty="0" smtClean="0">
                <a:solidFill>
                  <a:srgbClr val="002060"/>
                </a:solidFill>
              </a:rPr>
              <a:t>B) </a:t>
            </a:r>
            <a:r>
              <a:rPr lang="en-US" sz="2800" b="1" dirty="0" smtClean="0">
                <a:solidFill>
                  <a:srgbClr val="002060"/>
                </a:solidFill>
              </a:rPr>
              <a:t>Avoid: </a:t>
            </a:r>
          </a:p>
          <a:p>
            <a:pPr>
              <a:buNone/>
            </a:pPr>
            <a:r>
              <a:rPr lang="en-US" sz="2800" dirty="0" smtClean="0">
                <a:solidFill>
                  <a:srgbClr val="002060"/>
                </a:solidFill>
              </a:rPr>
              <a:t>□ lots of </a:t>
            </a:r>
            <a:r>
              <a:rPr lang="en-US" sz="2800" u="sng" dirty="0" smtClean="0">
                <a:solidFill>
                  <a:srgbClr val="002060"/>
                </a:solidFill>
              </a:rPr>
              <a:t>sugary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u="sng" dirty="0" smtClean="0">
                <a:solidFill>
                  <a:srgbClr val="002060"/>
                </a:solidFill>
              </a:rPr>
              <a:t>fluids</a:t>
            </a:r>
          </a:p>
          <a:p>
            <a:pPr>
              <a:buNone/>
            </a:pPr>
            <a:r>
              <a:rPr lang="en-US" sz="2800" dirty="0" smtClean="0">
                <a:solidFill>
                  <a:srgbClr val="002060"/>
                </a:solidFill>
              </a:rPr>
              <a:t>□ </a:t>
            </a:r>
            <a:r>
              <a:rPr lang="en-US" sz="2800" u="sng" dirty="0" smtClean="0">
                <a:solidFill>
                  <a:srgbClr val="002060"/>
                </a:solidFill>
              </a:rPr>
              <a:t>Caffeinated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u="sng" dirty="0" smtClean="0">
                <a:solidFill>
                  <a:srgbClr val="002060"/>
                </a:solidFill>
              </a:rPr>
              <a:t>drinks</a:t>
            </a:r>
            <a:r>
              <a:rPr lang="en-US" sz="2800" dirty="0" smtClean="0">
                <a:solidFill>
                  <a:srgbClr val="002060"/>
                </a:solidFill>
              </a:rPr>
              <a:t>, which have diuretic effect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1371600"/>
            <a:ext cx="8763000" cy="48006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None/>
            </a:pP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5) Warning Signals:</a:t>
            </a:r>
          </a:p>
          <a:p>
            <a:pPr marL="388620" indent="-342900"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A) Related to the pregnancy: </a:t>
            </a:r>
          </a:p>
          <a:p>
            <a:pPr marL="388620" indent="-342900"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Change in </a:t>
            </a:r>
            <a:r>
              <a:rPr lang="en-US" sz="24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FM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                                       □ </a:t>
            </a:r>
            <a:r>
              <a:rPr lang="en-US" sz="24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Contraction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-like pains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</a:t>
            </a:r>
            <a:r>
              <a:rPr lang="en-US" sz="24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Weight gain is not enough 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or loss of weight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B) Related to the mother: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</a:t>
            </a:r>
            <a:r>
              <a:rPr lang="en-US" sz="2400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Hypoglycemia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: nausea , vomiting, headache, dizziness, faintness, weakness, confusion or tiredness even if having a good rest 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□ </a:t>
            </a:r>
            <a:r>
              <a:rPr lang="en-US" sz="2400" u="sng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Hypohydration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: severe thirst, fever, urination is less </a:t>
            </a:r>
            <a:r>
              <a:rPr lang="en-US" sz="24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frequent,or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urine becomes dark-</a:t>
            </a:r>
            <a:r>
              <a:rPr lang="en-US" sz="24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coloured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&amp; strong smelling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7848600" cy="914400"/>
          </a:xfrm>
        </p:spPr>
        <p:txBody>
          <a:bodyPr/>
          <a:lstStyle/>
          <a:p>
            <a:r>
              <a:rPr lang="en-US" sz="4400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CONCLUSION</a:t>
            </a:r>
            <a:endParaRPr lang="en-US" sz="4400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28600" y="1600200"/>
            <a:ext cx="8915400" cy="4800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b="1" dirty="0" smtClean="0"/>
              <a:t>Since: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002060"/>
                </a:solidFill>
              </a:rPr>
              <a:t>□ </a:t>
            </a:r>
            <a:r>
              <a:rPr lang="en-US" sz="2800" dirty="0" smtClean="0">
                <a:solidFill>
                  <a:srgbClr val="002060"/>
                </a:solidFill>
              </a:rPr>
              <a:t>Available </a:t>
            </a:r>
            <a:r>
              <a:rPr lang="en-US" sz="2800" b="1" dirty="0" smtClean="0">
                <a:solidFill>
                  <a:srgbClr val="002060"/>
                </a:solidFill>
              </a:rPr>
              <a:t>research is not enough 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002060"/>
                </a:solidFill>
              </a:rPr>
              <a:t>□ Health of the unborn child may be put at risk</a:t>
            </a:r>
            <a:r>
              <a:rPr lang="en-US" sz="2800" dirty="0" smtClean="0">
                <a:solidFill>
                  <a:srgbClr val="002060"/>
                </a:solidFill>
              </a:rPr>
              <a:t> by fasting, as shown by many studies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002060"/>
                </a:solidFill>
              </a:rPr>
              <a:t>□ False sense of safety </a:t>
            </a:r>
            <a:r>
              <a:rPr lang="en-US" sz="2800" dirty="0" smtClean="0">
                <a:solidFill>
                  <a:srgbClr val="002060"/>
                </a:solidFill>
              </a:rPr>
              <a:t>if the woman feels well during fasting</a:t>
            </a:r>
          </a:p>
          <a:p>
            <a:pPr>
              <a:buNone/>
            </a:pPr>
            <a:r>
              <a:rPr lang="en-US" sz="2800" b="1" dirty="0" smtClean="0"/>
              <a:t>My personal opinion: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health-care officers should explain to the woman that they </a:t>
            </a:r>
            <a:r>
              <a:rPr lang="en-US" sz="2800" b="1" dirty="0" smtClean="0">
                <a:solidFill>
                  <a:srgbClr val="002060"/>
                </a:solidFill>
              </a:rPr>
              <a:t>lack evidenced knowledge </a:t>
            </a:r>
            <a:r>
              <a:rPr lang="en-US" sz="2800" dirty="0" smtClean="0">
                <a:solidFill>
                  <a:srgbClr val="002060"/>
                </a:solidFill>
              </a:rPr>
              <a:t>about safety of Ramadan fasting on pregnancy, especially on the long term</a:t>
            </a:r>
            <a:endParaRPr lang="ar-EG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عبارات_رمضان_كريم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876800" y="5715000"/>
            <a:ext cx="4191000" cy="990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206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Salah</a:t>
            </a:r>
            <a:r>
              <a:rPr lang="ar-EG" sz="3600" dirty="0" smtClean="0">
                <a:solidFill>
                  <a:srgbClr val="00206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Sanad</a:t>
            </a:r>
            <a:endParaRPr lang="en-US" sz="3600" dirty="0" smtClean="0">
              <a:solidFill>
                <a:srgbClr val="00206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algn="ctr"/>
            <a:r>
              <a:rPr lang="en-US" dirty="0" smtClean="0">
                <a:solidFill>
                  <a:srgbClr val="00206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Prof. Ob. Gyn., Cairo University</a:t>
            </a:r>
            <a:endParaRPr lang="en-US" dirty="0">
              <a:solidFill>
                <a:srgbClr val="00206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17514</TotalTime>
  <Words>3164</Words>
  <Application>Microsoft Office PowerPoint</Application>
  <PresentationFormat>On-screen Show (4:3)</PresentationFormat>
  <Paragraphs>426</Paragraphs>
  <Slides>50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Slipstream</vt:lpstr>
      <vt:lpstr>Ramadan Fasting in Pregnancy,    is it safe?</vt:lpstr>
      <vt:lpstr>Attitude of  Pregnant Muslim Women</vt:lpstr>
      <vt:lpstr>Items</vt:lpstr>
      <vt:lpstr>Opinion of Islamic Scholars</vt:lpstr>
      <vt:lpstr>Items</vt:lpstr>
      <vt:lpstr>Conditions which may contraindicate fasting </vt:lpstr>
      <vt:lpstr>A) Medical conditions  which may contraindicate fasting </vt:lpstr>
      <vt:lpstr>Slide 8</vt:lpstr>
      <vt:lpstr>B) Obstetric conditions  which may contraindicate fasting  </vt:lpstr>
      <vt:lpstr>Items</vt:lpstr>
      <vt:lpstr>Safety of Ramadan Fasting in Uncomplicated Pregnancy</vt:lpstr>
      <vt:lpstr>Items</vt:lpstr>
      <vt:lpstr>Proponents of Fasting </vt:lpstr>
      <vt:lpstr>Against Fasting </vt:lpstr>
      <vt:lpstr>Items</vt:lpstr>
      <vt:lpstr>Negative Health Effects  on the offsprings</vt:lpstr>
      <vt:lpstr>A) Short-term Sequelae </vt:lpstr>
      <vt:lpstr>Slide 18</vt:lpstr>
      <vt:lpstr>B) Long-term Sequelae</vt:lpstr>
      <vt:lpstr>Explanation of  Long-Term  -ve Health Effects</vt:lpstr>
      <vt:lpstr> A) Oxidative Stress</vt:lpstr>
      <vt:lpstr>  B) Fetal Programming  </vt:lpstr>
      <vt:lpstr>Adaptive Mechanisms</vt:lpstr>
      <vt:lpstr>1) Preferential Growth of Vital Organs         </vt:lpstr>
      <vt:lpstr>Slide 25</vt:lpstr>
      <vt:lpstr>2) Organ Maturation at the Expense of Cell Replication         </vt:lpstr>
      <vt:lpstr>3) Catch-up Growth</vt:lpstr>
      <vt:lpstr>4) The fetus-infant acquires  a “Thrifty Phenotype” </vt:lpstr>
      <vt:lpstr>5) Modified Gene Expression  (Epigenetic Modification) </vt:lpstr>
      <vt:lpstr>Slide 30</vt:lpstr>
      <vt:lpstr>Slide 31</vt:lpstr>
      <vt:lpstr>Items</vt:lpstr>
      <vt:lpstr>Possible Maternal  Negative Health Effects</vt:lpstr>
      <vt:lpstr>1) Maternal Hypohydration </vt:lpstr>
      <vt:lpstr>2) Gestational Diabetes Mellitus</vt:lpstr>
      <vt:lpstr>Items</vt:lpstr>
      <vt:lpstr>Debatable Points</vt:lpstr>
      <vt:lpstr> 1) Intermittent Fasting vs Starvation  </vt:lpstr>
      <vt:lpstr>2) Day-time vs Night-time Fasting</vt:lpstr>
      <vt:lpstr>3) Fasting is safe if  the mother feels well during the fast </vt:lpstr>
      <vt:lpstr>Items</vt:lpstr>
      <vt:lpstr>Advice For Those Who Choose to Fast</vt:lpstr>
      <vt:lpstr>Slide 43</vt:lpstr>
      <vt:lpstr>Slide 44</vt:lpstr>
      <vt:lpstr>Slide 45</vt:lpstr>
      <vt:lpstr>Slide 46</vt:lpstr>
      <vt:lpstr>Slide 47</vt:lpstr>
      <vt:lpstr>Slide 48</vt:lpstr>
      <vt:lpstr>CONCLUSION</vt:lpstr>
      <vt:lpstr>Slide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Iron  “The Essential but Hazardous Biometal”</dc:title>
  <dc:creator>NEW</dc:creator>
  <cp:lastModifiedBy>Dr Salah</cp:lastModifiedBy>
  <cp:revision>2312</cp:revision>
  <dcterms:created xsi:type="dcterms:W3CDTF">2014-09-18T10:22:27Z</dcterms:created>
  <dcterms:modified xsi:type="dcterms:W3CDTF">2022-04-21T09:26:17Z</dcterms:modified>
</cp:coreProperties>
</file>